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sldIdLst>
    <p:sldId id="256" r:id="rId2"/>
    <p:sldId id="257" r:id="rId3"/>
    <p:sldId id="258" r:id="rId4"/>
    <p:sldId id="259" r:id="rId5"/>
    <p:sldId id="260" r:id="rId6"/>
    <p:sldId id="261" r:id="rId7"/>
    <p:sldId id="262" r:id="rId8"/>
    <p:sldId id="266" r:id="rId9"/>
    <p:sldId id="263" r:id="rId10"/>
    <p:sldId id="264" r:id="rId11"/>
    <p:sldId id="265" r:id="rId12"/>
    <p:sldId id="267" r:id="rId13"/>
    <p:sldId id="268" r:id="rId14"/>
    <p:sldId id="269" r:id="rId15"/>
    <p:sldId id="289" r:id="rId16"/>
    <p:sldId id="270" r:id="rId17"/>
    <p:sldId id="271" r:id="rId18"/>
    <p:sldId id="272" r:id="rId19"/>
    <p:sldId id="273" r:id="rId20"/>
    <p:sldId id="274" r:id="rId21"/>
    <p:sldId id="275" r:id="rId22"/>
    <p:sldId id="279" r:id="rId23"/>
    <p:sldId id="280" r:id="rId24"/>
    <p:sldId id="281" r:id="rId25"/>
    <p:sldId id="282" r:id="rId26"/>
    <p:sldId id="285" r:id="rId27"/>
    <p:sldId id="286" r:id="rId28"/>
    <p:sldId id="287" r:id="rId29"/>
    <p:sldId id="288" r:id="rId30"/>
    <p:sldId id="283" r:id="rId31"/>
    <p:sldId id="284" r:id="rId32"/>
    <p:sldId id="290" r:id="rId33"/>
    <p:sldId id="291" r:id="rId34"/>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00" d="100"/>
          <a:sy n="100" d="100"/>
        </p:scale>
        <p:origin x="-172"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8CD205-57FD-4810-89BB-4EE98B661EBC}"/>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687634B9-016B-449B-BF21-84CB9D8539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F659739-6E2D-4842-A9FB-7C18B6CD927D}"/>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5" name="頁尾版面配置區 4">
            <a:extLst>
              <a:ext uri="{FF2B5EF4-FFF2-40B4-BE49-F238E27FC236}">
                <a16:creationId xmlns:a16="http://schemas.microsoft.com/office/drawing/2014/main" id="{61CDEB29-E379-4B79-A353-A88CB9240CF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BD977A7-5B33-4B47-A4EA-2E063D19BD7C}"/>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3335898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DE8AC1-3D1F-441D-B234-039D9B5603C0}"/>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86980975-F9E2-4784-9696-7260F2FCBB86}"/>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E96EAFF-9EB5-442D-A44D-5A2DDB4600D7}"/>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5" name="頁尾版面配置區 4">
            <a:extLst>
              <a:ext uri="{FF2B5EF4-FFF2-40B4-BE49-F238E27FC236}">
                <a16:creationId xmlns:a16="http://schemas.microsoft.com/office/drawing/2014/main" id="{9F46E378-FA69-47E5-8546-01C0A04D2DB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288A905-90AB-4FDC-B4BB-832C4E60D5F6}"/>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2170259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FEBD3F4-E925-4005-9DA4-F23C8C142043}"/>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E95F430-2BC2-4CCE-8D7E-701C89EBE0BD}"/>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95113B2C-6376-4A49-8B25-A42A4E05C5B0}"/>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5" name="頁尾版面配置區 4">
            <a:extLst>
              <a:ext uri="{FF2B5EF4-FFF2-40B4-BE49-F238E27FC236}">
                <a16:creationId xmlns:a16="http://schemas.microsoft.com/office/drawing/2014/main" id="{4CF920EA-F475-43AD-AE5A-650B286E055E}"/>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8AA7582-9897-4BE9-8023-6F606F4937C3}"/>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3867398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F8992B-B0CA-4B88-BCE9-110F73A81CF8}"/>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BA2323DF-A9F5-4241-9EC1-7FAB65F914F7}"/>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9A511A3-073F-4DF2-AFBD-52F8975B3643}"/>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5" name="頁尾版面配置區 4">
            <a:extLst>
              <a:ext uri="{FF2B5EF4-FFF2-40B4-BE49-F238E27FC236}">
                <a16:creationId xmlns:a16="http://schemas.microsoft.com/office/drawing/2014/main" id="{881C951D-D6A9-44C1-9C78-B547B16F11E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9CEF1EB-5B67-41B3-8A78-309791B543E2}"/>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2258459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3C0FF0-5F25-4F9C-AE48-28559C6A40B0}"/>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9EEFD23B-FD10-4115-9BF5-405E67B624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id="{78E4A629-54D6-4D87-BFD1-7780AD328577}"/>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5" name="頁尾版面配置區 4">
            <a:extLst>
              <a:ext uri="{FF2B5EF4-FFF2-40B4-BE49-F238E27FC236}">
                <a16:creationId xmlns:a16="http://schemas.microsoft.com/office/drawing/2014/main" id="{9F94DFBA-EF72-455B-A843-BCD89FB410D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ED4A173-388A-4808-BAA7-88E8757EC337}"/>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10475690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43E2D33-CD03-4B2F-B7A2-63758787E111}"/>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55BF672F-7356-46D2-B9F3-04F9D83CC268}"/>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01FD69E6-9FF6-4583-ACE3-8BAE90B0037E}"/>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3EFD5559-B087-4E55-BF25-B82691600084}"/>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6" name="頁尾版面配置區 5">
            <a:extLst>
              <a:ext uri="{FF2B5EF4-FFF2-40B4-BE49-F238E27FC236}">
                <a16:creationId xmlns:a16="http://schemas.microsoft.com/office/drawing/2014/main" id="{9806DBFF-FA4C-40D1-BC17-97E0C193D50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D604342D-8AFB-46C0-BC92-AA3EF96EE274}"/>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104785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0722DD-67A4-4154-AE40-0046481F7196}"/>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1522DBC-1F02-4E0E-92B5-60B0B13C66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id="{26360F66-73E4-4D43-A2CF-537511D32336}"/>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D97361E2-4FD2-48A3-B2BC-F8107850E2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id="{10089376-BBEE-4358-AAD1-6BDCEC4D3BAE}"/>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FF6F4A5C-3CDB-4937-8E49-C28F18CD50A9}"/>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8" name="頁尾版面配置區 7">
            <a:extLst>
              <a:ext uri="{FF2B5EF4-FFF2-40B4-BE49-F238E27FC236}">
                <a16:creationId xmlns:a16="http://schemas.microsoft.com/office/drawing/2014/main" id="{986ABA80-0AA1-49BE-8015-7BA81F1C079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EABA687-5FF2-4BD4-B82F-FC155249AF78}"/>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1961953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B77D538-4A14-4A01-856C-C4E4B796E6C1}"/>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6BABBB4E-3DB5-416D-8A59-42ECBEA8BA50}"/>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4" name="頁尾版面配置區 3">
            <a:extLst>
              <a:ext uri="{FF2B5EF4-FFF2-40B4-BE49-F238E27FC236}">
                <a16:creationId xmlns:a16="http://schemas.microsoft.com/office/drawing/2014/main" id="{8B93D5AD-92FF-4643-AE75-91D438C55F20}"/>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A270A99A-ED0F-4764-979A-AFBC71EA5A23}"/>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3633186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E974FA58-F87E-49C4-9DFB-944CE81722C5}"/>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3" name="頁尾版面配置區 2">
            <a:extLst>
              <a:ext uri="{FF2B5EF4-FFF2-40B4-BE49-F238E27FC236}">
                <a16:creationId xmlns:a16="http://schemas.microsoft.com/office/drawing/2014/main" id="{D0F4A61C-BEC9-418D-B90F-30CFA544E524}"/>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0C92B182-C8ED-4DEF-81EF-C88CE6B0F3C3}"/>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20815361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DDFDF3-A516-4B7F-8A20-765151FE8DCA}"/>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D5BD8087-7A9F-4BB7-A0C5-CCF2E7AEFA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7005F22C-9327-456F-9B65-A029BC685D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1C5477A3-A44F-4A63-952D-72303E957041}"/>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6" name="頁尾版面配置區 5">
            <a:extLst>
              <a:ext uri="{FF2B5EF4-FFF2-40B4-BE49-F238E27FC236}">
                <a16:creationId xmlns:a16="http://schemas.microsoft.com/office/drawing/2014/main" id="{B1AED546-4B74-4F0F-B33D-FCFE7F6F51A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22F49925-026E-4ACC-8CA5-73440E61D5A0}"/>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1474844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BA3100-D98E-4BBD-8BA3-49388ACF3DF6}"/>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13340ADF-CDBC-4270-9C88-4818892BAB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434DF8FC-24E2-48DC-9046-00C2947732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id="{2DDFFE00-2C90-4CD8-9394-063D2D3166E2}"/>
              </a:ext>
            </a:extLst>
          </p:cNvPr>
          <p:cNvSpPr>
            <a:spLocks noGrp="1"/>
          </p:cNvSpPr>
          <p:nvPr>
            <p:ph type="dt" sz="half" idx="10"/>
          </p:nvPr>
        </p:nvSpPr>
        <p:spPr/>
        <p:txBody>
          <a:bodyPr/>
          <a:lstStyle/>
          <a:p>
            <a:fld id="{CE9FD2BA-C358-48C2-8C9E-A4D57E93945D}" type="datetimeFigureOut">
              <a:rPr lang="zh-TW" altLang="en-US" smtClean="0"/>
              <a:t>2024/4/23</a:t>
            </a:fld>
            <a:endParaRPr lang="zh-TW" altLang="en-US"/>
          </a:p>
        </p:txBody>
      </p:sp>
      <p:sp>
        <p:nvSpPr>
          <p:cNvPr id="6" name="頁尾版面配置區 5">
            <a:extLst>
              <a:ext uri="{FF2B5EF4-FFF2-40B4-BE49-F238E27FC236}">
                <a16:creationId xmlns:a16="http://schemas.microsoft.com/office/drawing/2014/main" id="{C8D8808B-1AF4-452C-A7A0-D0B98594B5D5}"/>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90CDDBEC-1ABB-4CD6-B967-7983865D147D}"/>
              </a:ext>
            </a:extLst>
          </p:cNvPr>
          <p:cNvSpPr>
            <a:spLocks noGrp="1"/>
          </p:cNvSpPr>
          <p:nvPr>
            <p:ph type="sldNum" sz="quarter" idx="12"/>
          </p:nvPr>
        </p:nvSpPr>
        <p:spPr/>
        <p:txBody>
          <a:body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12966638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DC72C388-94F5-4093-B7C0-A1BF1C7D08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F319BDB-2A86-44E9-9812-AD08550447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6651BD7-22BC-4F61-9600-C4F6F49D73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FD2BA-C358-48C2-8C9E-A4D57E93945D}" type="datetimeFigureOut">
              <a:rPr lang="zh-TW" altLang="en-US" smtClean="0"/>
              <a:t>2024/4/23</a:t>
            </a:fld>
            <a:endParaRPr lang="zh-TW" altLang="en-US"/>
          </a:p>
        </p:txBody>
      </p:sp>
      <p:sp>
        <p:nvSpPr>
          <p:cNvPr id="5" name="頁尾版面配置區 4">
            <a:extLst>
              <a:ext uri="{FF2B5EF4-FFF2-40B4-BE49-F238E27FC236}">
                <a16:creationId xmlns:a16="http://schemas.microsoft.com/office/drawing/2014/main" id="{DA810534-FD1A-4D0E-9A8C-95A1D71C99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EF8EADCD-8A17-4E77-8962-317CECBED80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780360-B643-49DA-8A05-64A32DB826E0}" type="slidenum">
              <a:rPr lang="zh-TW" altLang="en-US" smtClean="0"/>
              <a:t>‹#›</a:t>
            </a:fld>
            <a:endParaRPr lang="zh-TW" altLang="en-US"/>
          </a:p>
        </p:txBody>
      </p:sp>
    </p:spTree>
    <p:extLst>
      <p:ext uri="{BB962C8B-B14F-4D97-AF65-F5344CB8AC3E}">
        <p14:creationId xmlns:p14="http://schemas.microsoft.com/office/powerpoint/2010/main" val="8284176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副標題 2">
            <a:extLst>
              <a:ext uri="{FF2B5EF4-FFF2-40B4-BE49-F238E27FC236}">
                <a16:creationId xmlns:a16="http://schemas.microsoft.com/office/drawing/2014/main" id="{664CDD8B-871E-4680-9DAA-E4CF7D8089F7}"/>
              </a:ext>
            </a:extLst>
          </p:cNvPr>
          <p:cNvSpPr>
            <a:spLocks noGrp="1"/>
          </p:cNvSpPr>
          <p:nvPr>
            <p:ph type="subTitle" idx="1"/>
          </p:nvPr>
        </p:nvSpPr>
        <p:spPr>
          <a:xfrm>
            <a:off x="1219200" y="4709545"/>
            <a:ext cx="3190875" cy="1655762"/>
          </a:xfrm>
        </p:spPr>
        <p:txBody>
          <a:bodyPr/>
          <a:lstStyle/>
          <a:p>
            <a:pPr algn="l"/>
            <a:r>
              <a:rPr lang="zh-TW" altLang="en-US" dirty="0">
                <a:solidFill>
                  <a:schemeClr val="tx1"/>
                </a:solidFill>
                <a:latin typeface="標楷體" panose="03000509000000000000" pitchFamily="65" charset="-120"/>
                <a:ea typeface="標楷體" panose="03000509000000000000" pitchFamily="65" charset="-120"/>
              </a:rPr>
              <a:t>班級：資四甲</a:t>
            </a:r>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姓名：林翡</a:t>
            </a:r>
            <a:endParaRPr lang="en-US" altLang="zh-TW" dirty="0">
              <a:solidFill>
                <a:schemeClr val="tx1"/>
              </a:solidFill>
              <a:latin typeface="標楷體" panose="03000509000000000000" pitchFamily="65" charset="-120"/>
              <a:ea typeface="標楷體" panose="03000509000000000000" pitchFamily="65" charset="-120"/>
            </a:endParaRPr>
          </a:p>
          <a:p>
            <a:pPr algn="l"/>
            <a:r>
              <a:rPr lang="zh-TW" altLang="en-US" dirty="0">
                <a:solidFill>
                  <a:schemeClr val="tx1"/>
                </a:solidFill>
                <a:latin typeface="標楷體" panose="03000509000000000000" pitchFamily="65" charset="-120"/>
                <a:ea typeface="標楷體" panose="03000509000000000000" pitchFamily="65" charset="-120"/>
              </a:rPr>
              <a:t>學號：</a:t>
            </a:r>
            <a:r>
              <a:rPr lang="en-US" altLang="zh-TW" dirty="0">
                <a:solidFill>
                  <a:schemeClr val="tx1"/>
                </a:solidFill>
                <a:latin typeface="標楷體" panose="03000509000000000000" pitchFamily="65" charset="-120"/>
                <a:ea typeface="標楷體" panose="03000509000000000000" pitchFamily="65" charset="-120"/>
              </a:rPr>
              <a:t>110916015</a:t>
            </a:r>
            <a:endParaRPr lang="zh-TW" altLang="en-US" dirty="0">
              <a:solidFill>
                <a:schemeClr val="tx1"/>
              </a:solidFill>
              <a:latin typeface="標楷體" panose="03000509000000000000" pitchFamily="65" charset="-120"/>
              <a:ea typeface="標楷體" panose="03000509000000000000" pitchFamily="65" charset="-120"/>
            </a:endParaRPr>
          </a:p>
        </p:txBody>
      </p:sp>
      <p:pic>
        <p:nvPicPr>
          <p:cNvPr id="4" name="圖片 3">
            <a:extLst>
              <a:ext uri="{FF2B5EF4-FFF2-40B4-BE49-F238E27FC236}">
                <a16:creationId xmlns:a16="http://schemas.microsoft.com/office/drawing/2014/main" id="{F42DD3EF-A6D2-4B98-A60E-11290DCD173B}"/>
              </a:ext>
            </a:extLst>
          </p:cNvPr>
          <p:cNvPicPr>
            <a:picLocks noChangeAspect="1"/>
          </p:cNvPicPr>
          <p:nvPr/>
        </p:nvPicPr>
        <p:blipFill>
          <a:blip r:embed="rId2"/>
          <a:stretch>
            <a:fillRect/>
          </a:stretch>
        </p:blipFill>
        <p:spPr>
          <a:xfrm>
            <a:off x="652463" y="297846"/>
            <a:ext cx="10887074" cy="4335499"/>
          </a:xfrm>
          <a:prstGeom prst="rect">
            <a:avLst/>
          </a:prstGeom>
        </p:spPr>
      </p:pic>
    </p:spTree>
    <p:extLst>
      <p:ext uri="{BB962C8B-B14F-4D97-AF65-F5344CB8AC3E}">
        <p14:creationId xmlns:p14="http://schemas.microsoft.com/office/powerpoint/2010/main" val="32247610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內容版面配置區 3">
            <a:extLst>
              <a:ext uri="{FF2B5EF4-FFF2-40B4-BE49-F238E27FC236}">
                <a16:creationId xmlns:a16="http://schemas.microsoft.com/office/drawing/2014/main" id="{694CA5D9-9A3A-4934-ABC2-FFADF23B76D8}"/>
              </a:ext>
            </a:extLst>
          </p:cNvPr>
          <p:cNvPicPr>
            <a:picLocks noGrp="1" noChangeAspect="1"/>
          </p:cNvPicPr>
          <p:nvPr>
            <p:ph idx="1"/>
          </p:nvPr>
        </p:nvPicPr>
        <p:blipFill>
          <a:blip r:embed="rId2"/>
          <a:stretch>
            <a:fillRect/>
          </a:stretch>
        </p:blipFill>
        <p:spPr>
          <a:xfrm>
            <a:off x="3628523" y="1590937"/>
            <a:ext cx="3933167" cy="1095445"/>
          </a:xfrm>
          <a:prstGeom prst="rect">
            <a:avLst/>
          </a:prstGeom>
          <a:ln w="12700">
            <a:solidFill>
              <a:schemeClr val="tx1"/>
            </a:solidFill>
          </a:ln>
        </p:spPr>
      </p:pic>
      <p:sp>
        <p:nvSpPr>
          <p:cNvPr id="5" name="文字方塊 4">
            <a:extLst>
              <a:ext uri="{FF2B5EF4-FFF2-40B4-BE49-F238E27FC236}">
                <a16:creationId xmlns:a16="http://schemas.microsoft.com/office/drawing/2014/main" id="{B8505190-AC3F-43D3-AAD0-7DF1747C9E53}"/>
              </a:ext>
            </a:extLst>
          </p:cNvPr>
          <p:cNvSpPr txBox="1"/>
          <p:nvPr/>
        </p:nvSpPr>
        <p:spPr>
          <a:xfrm>
            <a:off x="1085850" y="742950"/>
            <a:ext cx="8174033" cy="461665"/>
          </a:xfrm>
          <a:prstGeom prst="rect">
            <a:avLst/>
          </a:prstGeom>
          <a:noFill/>
        </p:spPr>
        <p:txBody>
          <a:bodyPr wrap="none" rtlCol="0">
            <a:spAutoFit/>
          </a:bodyPr>
          <a:lstStyle/>
          <a:p>
            <a:pPr marL="285750" indent="-285750">
              <a:buFont typeface="Arial" panose="020B0604020202020204" pitchFamily="34" charset="0"/>
              <a:buChar char="•"/>
            </a:pPr>
            <a:r>
              <a:rPr lang="zh-TW" altLang="en-US" sz="2400" dirty="0"/>
              <a:t>為了增加隨機性，假設在維度</a:t>
            </a:r>
            <a:r>
              <a:rPr lang="en-US" altLang="zh-TW" sz="2400" dirty="0"/>
              <a:t>d</a:t>
            </a:r>
            <a:r>
              <a:rPr lang="zh-TW" altLang="en-US" sz="2400" dirty="0"/>
              <a:t>中作用在個體</a:t>
            </a:r>
            <a:r>
              <a:rPr lang="en-US" altLang="zh-TW" sz="2400" dirty="0" err="1"/>
              <a:t>i</a:t>
            </a:r>
            <a:r>
              <a:rPr lang="zh-TW" altLang="en-US" sz="2400" dirty="0"/>
              <a:t>的總力計算</a:t>
            </a:r>
            <a:r>
              <a:rPr lang="en-US" altLang="zh-TW" sz="2400" dirty="0"/>
              <a:t>:</a:t>
            </a:r>
            <a:endParaRPr lang="zh-TW" altLang="en-US" sz="2400" dirty="0"/>
          </a:p>
        </p:txBody>
      </p:sp>
      <p:sp>
        <p:nvSpPr>
          <p:cNvPr id="6" name="文字方塊 5">
            <a:extLst>
              <a:ext uri="{FF2B5EF4-FFF2-40B4-BE49-F238E27FC236}">
                <a16:creationId xmlns:a16="http://schemas.microsoft.com/office/drawing/2014/main" id="{C2D75903-367A-4118-8F41-ACAC09BC9D30}"/>
              </a:ext>
            </a:extLst>
          </p:cNvPr>
          <p:cNvSpPr txBox="1"/>
          <p:nvPr/>
        </p:nvSpPr>
        <p:spPr>
          <a:xfrm>
            <a:off x="3628523" y="2857260"/>
            <a:ext cx="3543599" cy="430887"/>
          </a:xfrm>
          <a:prstGeom prst="rect">
            <a:avLst/>
          </a:prstGeom>
          <a:noFill/>
        </p:spPr>
        <p:txBody>
          <a:bodyPr wrap="none" rtlCol="0">
            <a:spAutoFit/>
          </a:bodyPr>
          <a:lstStyle/>
          <a:p>
            <a:pPr marL="285750" indent="-285750">
              <a:buFont typeface="Arial" panose="020B0604020202020204" pitchFamily="34" charset="0"/>
              <a:buChar char="•"/>
            </a:pPr>
            <a:r>
              <a:rPr lang="sq-AL" altLang="zh-TW" sz="2200" dirty="0"/>
              <a:t>rand</a:t>
            </a:r>
            <a:r>
              <a:rPr lang="sq-AL" altLang="zh-TW" sz="2200" baseline="-25000" dirty="0"/>
              <a:t>j</a:t>
            </a:r>
            <a:r>
              <a:rPr lang="zh-TW" altLang="en-US" sz="2200" dirty="0"/>
              <a:t>為</a:t>
            </a:r>
            <a:r>
              <a:rPr lang="en-US" altLang="zh-TW" sz="2200" dirty="0"/>
              <a:t>[0,1]</a:t>
            </a:r>
            <a:r>
              <a:rPr lang="zh-TW" altLang="en-US" sz="2200" dirty="0"/>
              <a:t>之間的隨機數</a:t>
            </a:r>
          </a:p>
        </p:txBody>
      </p:sp>
      <p:sp>
        <p:nvSpPr>
          <p:cNvPr id="7" name="文字方塊 6">
            <a:extLst>
              <a:ext uri="{FF2B5EF4-FFF2-40B4-BE49-F238E27FC236}">
                <a16:creationId xmlns:a16="http://schemas.microsoft.com/office/drawing/2014/main" id="{35BE6139-557F-496E-89F9-AD146DD44010}"/>
              </a:ext>
            </a:extLst>
          </p:cNvPr>
          <p:cNvSpPr txBox="1"/>
          <p:nvPr/>
        </p:nvSpPr>
        <p:spPr>
          <a:xfrm>
            <a:off x="1019175" y="3569854"/>
            <a:ext cx="8584401" cy="461665"/>
          </a:xfrm>
          <a:prstGeom prst="rect">
            <a:avLst/>
          </a:prstGeom>
          <a:noFill/>
        </p:spPr>
        <p:txBody>
          <a:bodyPr wrap="none" rtlCol="0">
            <a:spAutoFit/>
          </a:bodyPr>
          <a:lstStyle/>
          <a:p>
            <a:pPr marL="285750" indent="-285750">
              <a:buFont typeface="Arial" panose="020B0604020202020204" pitchFamily="34" charset="0"/>
              <a:buChar char="•"/>
            </a:pPr>
            <a:r>
              <a:rPr lang="zh-TW" altLang="en-US" sz="2400" dirty="0"/>
              <a:t>根據牛頓第二運動定理，個體</a:t>
            </a:r>
            <a:r>
              <a:rPr lang="en-US" altLang="zh-TW" sz="2400" dirty="0" err="1"/>
              <a:t>i</a:t>
            </a:r>
            <a:r>
              <a:rPr lang="zh-TW" altLang="en-US" sz="2400" dirty="0"/>
              <a:t>在第</a:t>
            </a:r>
            <a:r>
              <a:rPr lang="en-US" altLang="zh-TW" sz="2400" dirty="0"/>
              <a:t>d</a:t>
            </a:r>
            <a:r>
              <a:rPr lang="zh-TW" altLang="en-US" sz="2400" dirty="0"/>
              <a:t>維上時間</a:t>
            </a:r>
            <a:r>
              <a:rPr lang="en-US" altLang="zh-TW" sz="2400" dirty="0"/>
              <a:t>t</a:t>
            </a:r>
            <a:r>
              <a:rPr lang="zh-TW" altLang="en-US" sz="2400" dirty="0"/>
              <a:t>的加速度公式</a:t>
            </a:r>
            <a:r>
              <a:rPr lang="en-US" altLang="zh-TW" sz="2400" dirty="0"/>
              <a:t>:</a:t>
            </a:r>
            <a:endParaRPr lang="zh-TW" altLang="en-US" sz="2400" dirty="0"/>
          </a:p>
        </p:txBody>
      </p:sp>
      <p:pic>
        <p:nvPicPr>
          <p:cNvPr id="8" name="圖片 7">
            <a:extLst>
              <a:ext uri="{FF2B5EF4-FFF2-40B4-BE49-F238E27FC236}">
                <a16:creationId xmlns:a16="http://schemas.microsoft.com/office/drawing/2014/main" id="{DC56CA6C-0F83-4CCA-A606-A6C4EA2054A2}"/>
              </a:ext>
            </a:extLst>
          </p:cNvPr>
          <p:cNvPicPr>
            <a:picLocks noChangeAspect="1"/>
          </p:cNvPicPr>
          <p:nvPr/>
        </p:nvPicPr>
        <p:blipFill>
          <a:blip r:embed="rId3"/>
          <a:stretch>
            <a:fillRect/>
          </a:stretch>
        </p:blipFill>
        <p:spPr>
          <a:xfrm>
            <a:off x="4359323" y="4171619"/>
            <a:ext cx="2471566" cy="1125549"/>
          </a:xfrm>
          <a:prstGeom prst="rect">
            <a:avLst/>
          </a:prstGeom>
          <a:ln w="12700">
            <a:solidFill>
              <a:schemeClr val="tx1"/>
            </a:solidFill>
          </a:ln>
        </p:spPr>
      </p:pic>
      <p:sp>
        <p:nvSpPr>
          <p:cNvPr id="9" name="文字方塊 8">
            <a:extLst>
              <a:ext uri="{FF2B5EF4-FFF2-40B4-BE49-F238E27FC236}">
                <a16:creationId xmlns:a16="http://schemas.microsoft.com/office/drawing/2014/main" id="{21D3672F-4A64-4046-A1D9-139DCD4A7D36}"/>
              </a:ext>
            </a:extLst>
          </p:cNvPr>
          <p:cNvSpPr txBox="1"/>
          <p:nvPr/>
        </p:nvSpPr>
        <p:spPr>
          <a:xfrm>
            <a:off x="4013583" y="5499901"/>
            <a:ext cx="3163045" cy="430887"/>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err="1"/>
              <a:t>M</a:t>
            </a:r>
            <a:r>
              <a:rPr lang="en-US" altLang="zh-TW" sz="2200" baseline="-25000" dirty="0" err="1"/>
              <a:t>ii</a:t>
            </a:r>
            <a:r>
              <a:rPr lang="zh-TW" altLang="en-US" sz="2200" dirty="0"/>
              <a:t>為個體</a:t>
            </a:r>
            <a:r>
              <a:rPr lang="en-US" altLang="zh-TW" sz="2200" dirty="0" err="1"/>
              <a:t>i</a:t>
            </a:r>
            <a:r>
              <a:rPr lang="zh-TW" altLang="en-US" sz="2200" dirty="0"/>
              <a:t>的慣性質量</a:t>
            </a:r>
          </a:p>
        </p:txBody>
      </p:sp>
    </p:spTree>
    <p:extLst>
      <p:ext uri="{BB962C8B-B14F-4D97-AF65-F5344CB8AC3E}">
        <p14:creationId xmlns:p14="http://schemas.microsoft.com/office/powerpoint/2010/main" val="37872701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9985D79-3C2B-4F4B-86EC-233FF675BCFF}"/>
              </a:ext>
            </a:extLst>
          </p:cNvPr>
          <p:cNvSpPr>
            <a:spLocks noGrp="1"/>
          </p:cNvSpPr>
          <p:nvPr>
            <p:ph idx="1"/>
          </p:nvPr>
        </p:nvSpPr>
        <p:spPr>
          <a:xfrm>
            <a:off x="704850" y="796925"/>
            <a:ext cx="10515600" cy="4351338"/>
          </a:xfrm>
        </p:spPr>
        <p:txBody>
          <a:bodyPr>
            <a:normAutofit/>
          </a:bodyPr>
          <a:lstStyle/>
          <a:p>
            <a:r>
              <a:rPr lang="zh-TW" altLang="en-US" sz="2400" dirty="0"/>
              <a:t>每一次迭代，個體都會更新速度與位置，公式如下：</a:t>
            </a:r>
            <a:endParaRPr lang="en-US" altLang="zh-TW" sz="2400" dirty="0"/>
          </a:p>
          <a:p>
            <a:endParaRPr lang="en-US" altLang="zh-TW" sz="2400" dirty="0"/>
          </a:p>
          <a:p>
            <a:endParaRPr lang="en-US" altLang="zh-TW" sz="2400" dirty="0"/>
          </a:p>
          <a:p>
            <a:endParaRPr lang="en-US" altLang="zh-TW" sz="2400" dirty="0"/>
          </a:p>
          <a:p>
            <a:r>
              <a:rPr lang="zh-TW" altLang="en-US" sz="2400" dirty="0"/>
              <a:t>演算法：</a:t>
            </a:r>
            <a:endParaRPr lang="en-US" altLang="zh-TW" sz="2400" dirty="0"/>
          </a:p>
          <a:p>
            <a:endParaRPr lang="en-US" altLang="zh-TW" sz="2400" dirty="0"/>
          </a:p>
          <a:p>
            <a:pPr marL="0" indent="0">
              <a:buNone/>
            </a:pPr>
            <a:endParaRPr lang="en-US" altLang="zh-TW" sz="2400" dirty="0"/>
          </a:p>
          <a:p>
            <a:pPr marL="0" indent="0">
              <a:buNone/>
            </a:pPr>
            <a:endParaRPr lang="zh-TW" altLang="en-US" sz="2400" dirty="0"/>
          </a:p>
        </p:txBody>
      </p:sp>
      <p:pic>
        <p:nvPicPr>
          <p:cNvPr id="4" name="圖片 3">
            <a:extLst>
              <a:ext uri="{FF2B5EF4-FFF2-40B4-BE49-F238E27FC236}">
                <a16:creationId xmlns:a16="http://schemas.microsoft.com/office/drawing/2014/main" id="{B4D1E5FA-68F6-46B8-A41C-FE9A31B7D96C}"/>
              </a:ext>
            </a:extLst>
          </p:cNvPr>
          <p:cNvPicPr>
            <a:picLocks noChangeAspect="1"/>
          </p:cNvPicPr>
          <p:nvPr/>
        </p:nvPicPr>
        <p:blipFill>
          <a:blip r:embed="rId2"/>
          <a:stretch>
            <a:fillRect/>
          </a:stretch>
        </p:blipFill>
        <p:spPr>
          <a:xfrm>
            <a:off x="4081270" y="1371519"/>
            <a:ext cx="4029460" cy="847576"/>
          </a:xfrm>
          <a:prstGeom prst="rect">
            <a:avLst/>
          </a:prstGeom>
          <a:ln w="12700">
            <a:solidFill>
              <a:schemeClr val="tx1"/>
            </a:solidFill>
          </a:ln>
        </p:spPr>
      </p:pic>
      <p:sp>
        <p:nvSpPr>
          <p:cNvPr id="6" name="矩形 5">
            <a:extLst>
              <a:ext uri="{FF2B5EF4-FFF2-40B4-BE49-F238E27FC236}">
                <a16:creationId xmlns:a16="http://schemas.microsoft.com/office/drawing/2014/main" id="{CCF00246-CC54-4B2E-85E2-2284A20174C7}"/>
              </a:ext>
            </a:extLst>
          </p:cNvPr>
          <p:cNvSpPr/>
          <p:nvPr/>
        </p:nvSpPr>
        <p:spPr>
          <a:xfrm>
            <a:off x="4329887" y="2313752"/>
            <a:ext cx="3780843" cy="430887"/>
          </a:xfrm>
          <a:prstGeom prst="rect">
            <a:avLst/>
          </a:prstGeom>
        </p:spPr>
        <p:txBody>
          <a:bodyPr wrap="none">
            <a:spAutoFit/>
          </a:bodyPr>
          <a:lstStyle/>
          <a:p>
            <a:pPr marL="285750" indent="-285750">
              <a:buFont typeface="Arial" panose="020B0604020202020204" pitchFamily="34" charset="0"/>
              <a:buChar char="•"/>
            </a:pPr>
            <a:r>
              <a:rPr lang="sq-AL" altLang="zh-TW" sz="2200" dirty="0"/>
              <a:t>rand</a:t>
            </a:r>
            <a:r>
              <a:rPr lang="zh-TW" altLang="en-US" sz="2200" baseline="-25000" dirty="0"/>
              <a:t>ｉ</a:t>
            </a:r>
            <a:r>
              <a:rPr lang="zh-TW" altLang="en-US" sz="2200" dirty="0"/>
              <a:t>為</a:t>
            </a:r>
            <a:r>
              <a:rPr lang="en-US" altLang="zh-TW" sz="2200" dirty="0"/>
              <a:t>[0,1]</a:t>
            </a:r>
            <a:r>
              <a:rPr lang="zh-TW" altLang="en-US" sz="2200" dirty="0"/>
              <a:t>之間的隨機數</a:t>
            </a:r>
          </a:p>
        </p:txBody>
      </p:sp>
      <p:pic>
        <p:nvPicPr>
          <p:cNvPr id="7" name="圖片 6">
            <a:extLst>
              <a:ext uri="{FF2B5EF4-FFF2-40B4-BE49-F238E27FC236}">
                <a16:creationId xmlns:a16="http://schemas.microsoft.com/office/drawing/2014/main" id="{51C4C1E0-C597-4201-ADF1-58725E57C540}"/>
              </a:ext>
            </a:extLst>
          </p:cNvPr>
          <p:cNvPicPr>
            <a:picLocks noChangeAspect="1"/>
          </p:cNvPicPr>
          <p:nvPr/>
        </p:nvPicPr>
        <p:blipFill>
          <a:blip r:embed="rId3"/>
          <a:stretch>
            <a:fillRect/>
          </a:stretch>
        </p:blipFill>
        <p:spPr>
          <a:xfrm>
            <a:off x="4262523" y="2839296"/>
            <a:ext cx="3666954" cy="3773551"/>
          </a:xfrm>
          <a:prstGeom prst="rect">
            <a:avLst/>
          </a:prstGeom>
        </p:spPr>
      </p:pic>
    </p:spTree>
    <p:extLst>
      <p:ext uri="{BB962C8B-B14F-4D97-AF65-F5344CB8AC3E}">
        <p14:creationId xmlns:p14="http://schemas.microsoft.com/office/powerpoint/2010/main" val="513459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E6490F6-5CCA-410F-951C-1A41DF0E0732}"/>
              </a:ext>
            </a:extLst>
          </p:cNvPr>
          <p:cNvSpPr>
            <a:spLocks noGrp="1"/>
          </p:cNvSpPr>
          <p:nvPr>
            <p:ph idx="1"/>
          </p:nvPr>
        </p:nvSpPr>
        <p:spPr>
          <a:xfrm>
            <a:off x="838200" y="653166"/>
            <a:ext cx="10515600" cy="4351338"/>
          </a:xfrm>
        </p:spPr>
        <p:txBody>
          <a:bodyPr>
            <a:normAutofit/>
          </a:bodyPr>
          <a:lstStyle/>
          <a:p>
            <a:r>
              <a:rPr lang="zh-TW" altLang="en-US" sz="2400" dirty="0"/>
              <a:t>時間複雜度：</a:t>
            </a:r>
            <a:r>
              <a:rPr lang="en-US" altLang="zh-TW" sz="2400" dirty="0"/>
              <a:t>O(N</a:t>
            </a:r>
            <a:r>
              <a:rPr lang="en-US" altLang="zh-TW" sz="2400" baseline="30000" dirty="0"/>
              <a:t>2</a:t>
            </a:r>
            <a:r>
              <a:rPr lang="en-US" altLang="zh-TW" sz="2400" dirty="0"/>
              <a:t>)</a:t>
            </a:r>
          </a:p>
          <a:p>
            <a:r>
              <a:rPr lang="zh-TW" altLang="en-US" sz="2400" dirty="0"/>
              <a:t>優缺點：</a:t>
            </a:r>
            <a:endParaRPr lang="en-US" altLang="zh-TW" sz="2400" dirty="0"/>
          </a:p>
          <a:p>
            <a:pPr marL="0" indent="0">
              <a:buNone/>
            </a:pPr>
            <a:endParaRPr lang="en-US" altLang="zh-TW" sz="2400" dirty="0"/>
          </a:p>
          <a:p>
            <a:endParaRPr lang="zh-TW" altLang="en-US" sz="2400" dirty="0"/>
          </a:p>
          <a:p>
            <a:pPr marL="0" indent="0">
              <a:buNone/>
            </a:pPr>
            <a:endParaRPr lang="zh-TW" altLang="en-US" sz="2400" dirty="0"/>
          </a:p>
        </p:txBody>
      </p:sp>
      <p:sp>
        <p:nvSpPr>
          <p:cNvPr id="4" name="箭號: 向右 3">
            <a:extLst>
              <a:ext uri="{FF2B5EF4-FFF2-40B4-BE49-F238E27FC236}">
                <a16:creationId xmlns:a16="http://schemas.microsoft.com/office/drawing/2014/main" id="{A2C72AE5-C444-4CDC-ADFB-05A7EE452F81}"/>
              </a:ext>
            </a:extLst>
          </p:cNvPr>
          <p:cNvSpPr/>
          <p:nvPr/>
        </p:nvSpPr>
        <p:spPr>
          <a:xfrm>
            <a:off x="1095374" y="1781264"/>
            <a:ext cx="923925" cy="56197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F0000"/>
                </a:solidFill>
              </a:rPr>
              <a:t>優</a:t>
            </a:r>
          </a:p>
        </p:txBody>
      </p:sp>
      <p:sp>
        <p:nvSpPr>
          <p:cNvPr id="6" name="文字方塊 5">
            <a:extLst>
              <a:ext uri="{FF2B5EF4-FFF2-40B4-BE49-F238E27FC236}">
                <a16:creationId xmlns:a16="http://schemas.microsoft.com/office/drawing/2014/main" id="{268CD98D-E32F-4732-956A-CE0710EA2447}"/>
              </a:ext>
            </a:extLst>
          </p:cNvPr>
          <p:cNvSpPr txBox="1"/>
          <p:nvPr/>
        </p:nvSpPr>
        <p:spPr>
          <a:xfrm>
            <a:off x="2124074" y="1743074"/>
            <a:ext cx="9115425" cy="830997"/>
          </a:xfrm>
          <a:prstGeom prst="rect">
            <a:avLst/>
          </a:prstGeom>
          <a:noFill/>
        </p:spPr>
        <p:txBody>
          <a:bodyPr wrap="square" rtlCol="0">
            <a:spAutoFit/>
          </a:bodyPr>
          <a:lstStyle/>
          <a:p>
            <a:r>
              <a:rPr lang="zh-TW" altLang="en-US" sz="2400" dirty="0"/>
              <a:t>容易實現和了解；探索能力好；容易解決各類型的問題；可克服連續、離散、參數、非參數、微分、非微分以及單維、多維的問題。</a:t>
            </a:r>
          </a:p>
        </p:txBody>
      </p:sp>
      <p:sp>
        <p:nvSpPr>
          <p:cNvPr id="7" name="箭號: 向右 6">
            <a:extLst>
              <a:ext uri="{FF2B5EF4-FFF2-40B4-BE49-F238E27FC236}">
                <a16:creationId xmlns:a16="http://schemas.microsoft.com/office/drawing/2014/main" id="{AEE4A31E-1CF7-4CEC-BB1C-B97F0B4BBDAF}"/>
              </a:ext>
            </a:extLst>
          </p:cNvPr>
          <p:cNvSpPr/>
          <p:nvPr/>
        </p:nvSpPr>
        <p:spPr>
          <a:xfrm>
            <a:off x="1095375" y="2905125"/>
            <a:ext cx="923925" cy="561975"/>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FF0000"/>
                </a:solidFill>
              </a:rPr>
              <a:t>缺</a:t>
            </a:r>
          </a:p>
        </p:txBody>
      </p:sp>
      <p:sp>
        <p:nvSpPr>
          <p:cNvPr id="8" name="文字方塊 7">
            <a:extLst>
              <a:ext uri="{FF2B5EF4-FFF2-40B4-BE49-F238E27FC236}">
                <a16:creationId xmlns:a16="http://schemas.microsoft.com/office/drawing/2014/main" id="{22E5BF62-3146-4CB9-AD22-352569A65F54}"/>
              </a:ext>
            </a:extLst>
          </p:cNvPr>
          <p:cNvSpPr txBox="1"/>
          <p:nvPr/>
        </p:nvSpPr>
        <p:spPr>
          <a:xfrm>
            <a:off x="2124074" y="2967335"/>
            <a:ext cx="7879080" cy="461665"/>
          </a:xfrm>
          <a:prstGeom prst="rect">
            <a:avLst/>
          </a:prstGeom>
          <a:noFill/>
        </p:spPr>
        <p:txBody>
          <a:bodyPr wrap="none" rtlCol="0">
            <a:spAutoFit/>
          </a:bodyPr>
          <a:lstStyle/>
          <a:p>
            <a:r>
              <a:rPr lang="zh-TW" altLang="en-US" sz="2400" dirty="0"/>
              <a:t>收斂速度慢；搜尋程序嚴格；搜尋能力慢，影響開發能力</a:t>
            </a:r>
          </a:p>
        </p:txBody>
      </p:sp>
      <p:sp>
        <p:nvSpPr>
          <p:cNvPr id="9" name="箭號: 向下 8">
            <a:extLst>
              <a:ext uri="{FF2B5EF4-FFF2-40B4-BE49-F238E27FC236}">
                <a16:creationId xmlns:a16="http://schemas.microsoft.com/office/drawing/2014/main" id="{BB548C2D-31E8-43E5-8E66-702F9567EBF0}"/>
              </a:ext>
            </a:extLst>
          </p:cNvPr>
          <p:cNvSpPr/>
          <p:nvPr/>
        </p:nvSpPr>
        <p:spPr>
          <a:xfrm>
            <a:off x="5795962" y="3676396"/>
            <a:ext cx="585788" cy="898496"/>
          </a:xfrm>
          <a:prstGeom prst="down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0" name="文字方塊 9">
            <a:extLst>
              <a:ext uri="{FF2B5EF4-FFF2-40B4-BE49-F238E27FC236}">
                <a16:creationId xmlns:a16="http://schemas.microsoft.com/office/drawing/2014/main" id="{E2FDF47F-DEA5-4DBE-9A64-8D1766E7412C}"/>
              </a:ext>
            </a:extLst>
          </p:cNvPr>
          <p:cNvSpPr txBox="1"/>
          <p:nvPr/>
        </p:nvSpPr>
        <p:spPr>
          <a:xfrm>
            <a:off x="2240754" y="4757645"/>
            <a:ext cx="8310565" cy="461665"/>
          </a:xfrm>
          <a:prstGeom prst="rect">
            <a:avLst/>
          </a:prstGeom>
          <a:noFill/>
        </p:spPr>
        <p:txBody>
          <a:bodyPr wrap="square" rtlCol="0">
            <a:spAutoFit/>
          </a:bodyPr>
          <a:lstStyle/>
          <a:p>
            <a:r>
              <a:rPr lang="zh-TW" altLang="en-US" sz="2400" b="1" dirty="0">
                <a:solidFill>
                  <a:srgbClr val="FF0000"/>
                </a:solidFill>
              </a:rPr>
              <a:t>因為上述的缺點，提出了</a:t>
            </a:r>
            <a:r>
              <a:rPr lang="sq-AL" altLang="zh-TW" sz="2400" b="1" dirty="0">
                <a:solidFill>
                  <a:srgbClr val="FF0000"/>
                </a:solidFill>
              </a:rPr>
              <a:t>Chernobyl</a:t>
            </a:r>
            <a:r>
              <a:rPr lang="en-US" altLang="zh-TW" sz="2400" b="1" dirty="0">
                <a:solidFill>
                  <a:srgbClr val="FF0000"/>
                </a:solidFill>
              </a:rPr>
              <a:t> </a:t>
            </a:r>
            <a:r>
              <a:rPr lang="sq-AL" altLang="zh-TW" sz="2400" b="1" dirty="0">
                <a:solidFill>
                  <a:srgbClr val="FF0000"/>
                </a:solidFill>
              </a:rPr>
              <a:t>Disaster Optimizer (CDO)</a:t>
            </a:r>
            <a:endParaRPr lang="zh-TW" altLang="en-US" sz="2400" b="1" dirty="0">
              <a:solidFill>
                <a:srgbClr val="FF0000"/>
              </a:solidFill>
            </a:endParaRPr>
          </a:p>
        </p:txBody>
      </p:sp>
      <p:sp>
        <p:nvSpPr>
          <p:cNvPr id="11" name="文字方塊 10">
            <a:extLst>
              <a:ext uri="{FF2B5EF4-FFF2-40B4-BE49-F238E27FC236}">
                <a16:creationId xmlns:a16="http://schemas.microsoft.com/office/drawing/2014/main" id="{6C02AD43-6C53-482F-8756-59E8F51089A3}"/>
              </a:ext>
            </a:extLst>
          </p:cNvPr>
          <p:cNvSpPr txBox="1"/>
          <p:nvPr/>
        </p:nvSpPr>
        <p:spPr>
          <a:xfrm>
            <a:off x="5740042" y="3893267"/>
            <a:ext cx="697627" cy="400110"/>
          </a:xfrm>
          <a:prstGeom prst="rect">
            <a:avLst/>
          </a:prstGeom>
          <a:noFill/>
        </p:spPr>
        <p:txBody>
          <a:bodyPr wrap="none" rtlCol="0">
            <a:spAutoFit/>
          </a:bodyPr>
          <a:lstStyle/>
          <a:p>
            <a:r>
              <a:rPr lang="zh-TW" altLang="en-US" sz="2000" b="1" dirty="0">
                <a:solidFill>
                  <a:srgbClr val="FF0000"/>
                </a:solidFill>
              </a:rPr>
              <a:t>解法</a:t>
            </a:r>
          </a:p>
        </p:txBody>
      </p:sp>
      <p:sp>
        <p:nvSpPr>
          <p:cNvPr id="12" name="文字方塊 11">
            <a:extLst>
              <a:ext uri="{FF2B5EF4-FFF2-40B4-BE49-F238E27FC236}">
                <a16:creationId xmlns:a16="http://schemas.microsoft.com/office/drawing/2014/main" id="{E120780B-6E40-47AA-9717-85A98CB9F5FD}"/>
              </a:ext>
            </a:extLst>
          </p:cNvPr>
          <p:cNvSpPr txBox="1"/>
          <p:nvPr/>
        </p:nvSpPr>
        <p:spPr>
          <a:xfrm>
            <a:off x="6063614" y="5237938"/>
            <a:ext cx="3211135" cy="461665"/>
          </a:xfrm>
          <a:prstGeom prst="rect">
            <a:avLst/>
          </a:prstGeom>
          <a:noFill/>
        </p:spPr>
        <p:txBody>
          <a:bodyPr wrap="none" rtlCol="0">
            <a:spAutoFit/>
          </a:bodyPr>
          <a:lstStyle/>
          <a:p>
            <a:r>
              <a:rPr lang="en-US" altLang="zh-TW" sz="2400" b="1" dirty="0"/>
              <a:t>“</a:t>
            </a:r>
            <a:r>
              <a:rPr lang="zh-TW" altLang="en-US" sz="2400" b="1" dirty="0"/>
              <a:t>切諾貝利災難優化器</a:t>
            </a:r>
            <a:r>
              <a:rPr lang="en-US" altLang="zh-TW" sz="2400" b="1" dirty="0"/>
              <a:t>”</a:t>
            </a:r>
            <a:endParaRPr lang="zh-TW" altLang="en-US" sz="2400" b="1" dirty="0"/>
          </a:p>
        </p:txBody>
      </p:sp>
    </p:spTree>
    <p:extLst>
      <p:ext uri="{BB962C8B-B14F-4D97-AF65-F5344CB8AC3E}">
        <p14:creationId xmlns:p14="http://schemas.microsoft.com/office/powerpoint/2010/main" val="16483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F93F226-3C8D-4E4A-8705-4F94B74E29D0}"/>
              </a:ext>
            </a:extLst>
          </p:cNvPr>
          <p:cNvSpPr>
            <a:spLocks noGrp="1"/>
          </p:cNvSpPr>
          <p:nvPr>
            <p:ph idx="1"/>
          </p:nvPr>
        </p:nvSpPr>
        <p:spPr>
          <a:xfrm>
            <a:off x="838200" y="654050"/>
            <a:ext cx="10515600" cy="4351338"/>
          </a:xfrm>
        </p:spPr>
        <p:txBody>
          <a:bodyPr/>
          <a:lstStyle/>
          <a:p>
            <a:r>
              <a:rPr lang="sq-AL" altLang="zh-TW" sz="2400" b="1" dirty="0"/>
              <a:t>Chernobyl Disaster Optimizer (CDO)</a:t>
            </a:r>
            <a:r>
              <a:rPr lang="zh-TW" altLang="en-US" sz="2400" dirty="0"/>
              <a:t>：基於物理現象的元啟發式優化方法，靈感來自於</a:t>
            </a:r>
            <a:r>
              <a:rPr lang="en-US" altLang="zh-TW" sz="2400" dirty="0"/>
              <a:t>1986</a:t>
            </a:r>
            <a:r>
              <a:rPr lang="zh-TW" altLang="en-US" sz="2400" dirty="0"/>
              <a:t>年切爾諾貝利核反應堆的災難；此方法模擬由核不穩定引起的放射性衰變，其中包括三種主要輻射：</a:t>
            </a:r>
            <a:r>
              <a:rPr lang="en-US" altLang="zh-TW" sz="2400" dirty="0"/>
              <a:t>γ</a:t>
            </a:r>
            <a:r>
              <a:rPr lang="zh-TW" altLang="en-US" sz="2400" dirty="0"/>
              <a:t>輻射、</a:t>
            </a:r>
            <a:r>
              <a:rPr lang="en-US" altLang="zh-TW" sz="2400" dirty="0"/>
              <a:t>β</a:t>
            </a:r>
            <a:r>
              <a:rPr lang="zh-TW" altLang="en-US" sz="2400" dirty="0"/>
              <a:t>輻射和</a:t>
            </a:r>
            <a:r>
              <a:rPr lang="en-US" altLang="zh-TW" sz="2400" dirty="0"/>
              <a:t>α</a:t>
            </a:r>
            <a:r>
              <a:rPr lang="zh-TW" altLang="en-US" sz="2400" dirty="0"/>
              <a:t>輻射。</a:t>
            </a:r>
          </a:p>
          <a:p>
            <a:endParaRPr lang="zh-TW" altLang="en-US" dirty="0"/>
          </a:p>
        </p:txBody>
      </p:sp>
      <p:pic>
        <p:nvPicPr>
          <p:cNvPr id="4" name="圖片 3">
            <a:extLst>
              <a:ext uri="{FF2B5EF4-FFF2-40B4-BE49-F238E27FC236}">
                <a16:creationId xmlns:a16="http://schemas.microsoft.com/office/drawing/2014/main" id="{744A2550-6F2C-4C33-80E8-0671FDF65A93}"/>
              </a:ext>
            </a:extLst>
          </p:cNvPr>
          <p:cNvPicPr>
            <a:picLocks noChangeAspect="1"/>
          </p:cNvPicPr>
          <p:nvPr/>
        </p:nvPicPr>
        <p:blipFill>
          <a:blip r:embed="rId2"/>
          <a:stretch>
            <a:fillRect/>
          </a:stretch>
        </p:blipFill>
        <p:spPr>
          <a:xfrm>
            <a:off x="1347788" y="1842228"/>
            <a:ext cx="4372365" cy="2570907"/>
          </a:xfrm>
          <a:prstGeom prst="rect">
            <a:avLst/>
          </a:prstGeom>
          <a:ln w="12700">
            <a:solidFill>
              <a:schemeClr val="tx1"/>
            </a:solidFill>
          </a:ln>
        </p:spPr>
      </p:pic>
      <p:sp>
        <p:nvSpPr>
          <p:cNvPr id="5" name="矩形 4">
            <a:extLst>
              <a:ext uri="{FF2B5EF4-FFF2-40B4-BE49-F238E27FC236}">
                <a16:creationId xmlns:a16="http://schemas.microsoft.com/office/drawing/2014/main" id="{9ED41722-7CB5-4CBE-8BDC-A80A40A898AE}"/>
              </a:ext>
            </a:extLst>
          </p:cNvPr>
          <p:cNvSpPr/>
          <p:nvPr/>
        </p:nvSpPr>
        <p:spPr>
          <a:xfrm>
            <a:off x="2243831" y="4408263"/>
            <a:ext cx="2798715" cy="400110"/>
          </a:xfrm>
          <a:prstGeom prst="rect">
            <a:avLst/>
          </a:prstGeom>
        </p:spPr>
        <p:txBody>
          <a:bodyPr wrap="none">
            <a:spAutoFit/>
          </a:bodyPr>
          <a:lstStyle/>
          <a:p>
            <a:r>
              <a:rPr lang="en-US" altLang="zh-TW" sz="2000" dirty="0"/>
              <a:t>Fig. 2 </a:t>
            </a:r>
            <a:r>
              <a:rPr lang="sq-AL" altLang="zh-TW" sz="2000" dirty="0"/>
              <a:t>Chernobyl accident</a:t>
            </a:r>
            <a:endParaRPr lang="zh-TW" altLang="en-US" sz="2000" dirty="0"/>
          </a:p>
        </p:txBody>
      </p:sp>
      <p:pic>
        <p:nvPicPr>
          <p:cNvPr id="7" name="圖片 6">
            <a:extLst>
              <a:ext uri="{FF2B5EF4-FFF2-40B4-BE49-F238E27FC236}">
                <a16:creationId xmlns:a16="http://schemas.microsoft.com/office/drawing/2014/main" id="{B7B2E573-7A3C-40FA-B17B-65F289B4AE6B}"/>
              </a:ext>
            </a:extLst>
          </p:cNvPr>
          <p:cNvPicPr>
            <a:picLocks noChangeAspect="1"/>
          </p:cNvPicPr>
          <p:nvPr/>
        </p:nvPicPr>
        <p:blipFill>
          <a:blip r:embed="rId3"/>
          <a:stretch>
            <a:fillRect/>
          </a:stretch>
        </p:blipFill>
        <p:spPr>
          <a:xfrm>
            <a:off x="6096001" y="1842228"/>
            <a:ext cx="4914900" cy="2579492"/>
          </a:xfrm>
          <a:prstGeom prst="rect">
            <a:avLst/>
          </a:prstGeom>
          <a:ln w="12700">
            <a:solidFill>
              <a:schemeClr val="tx1"/>
            </a:solidFill>
          </a:ln>
        </p:spPr>
      </p:pic>
      <p:sp>
        <p:nvSpPr>
          <p:cNvPr id="8" name="矩形 7">
            <a:extLst>
              <a:ext uri="{FF2B5EF4-FFF2-40B4-BE49-F238E27FC236}">
                <a16:creationId xmlns:a16="http://schemas.microsoft.com/office/drawing/2014/main" id="{71C1F507-B31A-47AD-B433-45F2C9009985}"/>
              </a:ext>
            </a:extLst>
          </p:cNvPr>
          <p:cNvSpPr/>
          <p:nvPr/>
        </p:nvSpPr>
        <p:spPr>
          <a:xfrm>
            <a:off x="6096000" y="4423288"/>
            <a:ext cx="5170262" cy="400110"/>
          </a:xfrm>
          <a:prstGeom prst="rect">
            <a:avLst/>
          </a:prstGeom>
        </p:spPr>
        <p:txBody>
          <a:bodyPr wrap="none">
            <a:spAutoFit/>
          </a:bodyPr>
          <a:lstStyle/>
          <a:p>
            <a:r>
              <a:rPr lang="en-US" altLang="zh-TW" sz="2000" dirty="0"/>
              <a:t>Fig. 3 Kinds of radiations after unclear explosion</a:t>
            </a:r>
            <a:endParaRPr lang="zh-TW" altLang="en-US" sz="2000" dirty="0"/>
          </a:p>
        </p:txBody>
      </p:sp>
      <p:pic>
        <p:nvPicPr>
          <p:cNvPr id="9" name="圖片 8">
            <a:extLst>
              <a:ext uri="{FF2B5EF4-FFF2-40B4-BE49-F238E27FC236}">
                <a16:creationId xmlns:a16="http://schemas.microsoft.com/office/drawing/2014/main" id="{E5BF227F-D8C5-462E-847C-46D4266D77FB}"/>
              </a:ext>
            </a:extLst>
          </p:cNvPr>
          <p:cNvPicPr>
            <a:picLocks noChangeAspect="1"/>
          </p:cNvPicPr>
          <p:nvPr/>
        </p:nvPicPr>
        <p:blipFill>
          <a:blip r:embed="rId4"/>
          <a:stretch>
            <a:fillRect/>
          </a:stretch>
        </p:blipFill>
        <p:spPr>
          <a:xfrm>
            <a:off x="1347788" y="5025971"/>
            <a:ext cx="4914900" cy="1398707"/>
          </a:xfrm>
          <a:prstGeom prst="rect">
            <a:avLst/>
          </a:prstGeom>
          <a:ln w="12700">
            <a:solidFill>
              <a:schemeClr val="tx1"/>
            </a:solidFill>
          </a:ln>
        </p:spPr>
      </p:pic>
      <p:sp>
        <p:nvSpPr>
          <p:cNvPr id="10" name="矩形 9">
            <a:extLst>
              <a:ext uri="{FF2B5EF4-FFF2-40B4-BE49-F238E27FC236}">
                <a16:creationId xmlns:a16="http://schemas.microsoft.com/office/drawing/2014/main" id="{393BCBD2-4800-4163-A444-B6F9C31F85F1}"/>
              </a:ext>
            </a:extLst>
          </p:cNvPr>
          <p:cNvSpPr/>
          <p:nvPr/>
        </p:nvSpPr>
        <p:spPr>
          <a:xfrm>
            <a:off x="6262688" y="6079224"/>
            <a:ext cx="3300071" cy="369332"/>
          </a:xfrm>
          <a:prstGeom prst="rect">
            <a:avLst/>
          </a:prstGeom>
        </p:spPr>
        <p:txBody>
          <a:bodyPr wrap="none">
            <a:spAutoFit/>
          </a:bodyPr>
          <a:lstStyle/>
          <a:p>
            <a:r>
              <a:rPr lang="sq-AL" altLang="zh-TW" dirty="0"/>
              <a:t>Table</a:t>
            </a:r>
            <a:r>
              <a:rPr lang="en-US" altLang="zh-TW" dirty="0"/>
              <a:t>. </a:t>
            </a:r>
            <a:r>
              <a:rPr lang="sq-AL" altLang="zh-TW" dirty="0"/>
              <a:t>1</a:t>
            </a:r>
            <a:r>
              <a:rPr lang="en-US" altLang="zh-TW" dirty="0"/>
              <a:t>  </a:t>
            </a:r>
            <a:r>
              <a:rPr lang="sq-AL" altLang="zh-TW" dirty="0"/>
              <a:t>The speeds of radiations</a:t>
            </a:r>
            <a:endParaRPr lang="zh-TW" altLang="en-US" dirty="0"/>
          </a:p>
        </p:txBody>
      </p:sp>
    </p:spTree>
    <p:extLst>
      <p:ext uri="{BB962C8B-B14F-4D97-AF65-F5344CB8AC3E}">
        <p14:creationId xmlns:p14="http://schemas.microsoft.com/office/powerpoint/2010/main" val="2852601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E3870250-B81C-4989-962F-A14292C95BC7}"/>
              </a:ext>
            </a:extLst>
          </p:cNvPr>
          <p:cNvSpPr>
            <a:spLocks noGrp="1"/>
          </p:cNvSpPr>
          <p:nvPr>
            <p:ph idx="1"/>
          </p:nvPr>
        </p:nvSpPr>
        <p:spPr>
          <a:xfrm>
            <a:off x="838200" y="355074"/>
            <a:ext cx="10515600" cy="4351338"/>
          </a:xfrm>
        </p:spPr>
        <p:txBody>
          <a:bodyPr>
            <a:normAutofit/>
          </a:bodyPr>
          <a:lstStyle/>
          <a:p>
            <a:r>
              <a:rPr lang="zh-TW" altLang="en-US" sz="2400" dirty="0"/>
              <a:t>啟發：核災害引起的大量能量釋放及其對周圍環境的長遠影響提供了對問題空間的全新理解，從而啟發了這一優化技術。</a:t>
            </a:r>
            <a:endParaRPr lang="en-US" altLang="zh-TW" sz="2400" dirty="0"/>
          </a:p>
          <a:p>
            <a:r>
              <a:rPr lang="zh-TW" altLang="en-US" sz="2400" dirty="0"/>
              <a:t>核心概念：以切爾諾貝利核事故中的放射性擴散為例，描述了一種模擬輻射顆粒如何從高壓點（爆炸點，即反應爐的核心）向低壓點（安全點，即人類所在地）擴散的過程。</a:t>
            </a:r>
            <a:endParaRPr lang="en-US" altLang="zh-TW" sz="2400" dirty="0"/>
          </a:p>
          <a:p>
            <a:r>
              <a:rPr lang="zh-TW" altLang="en-US" sz="2400" dirty="0"/>
              <a:t>最佳化過程：</a:t>
            </a:r>
            <a:endParaRPr lang="en-US" altLang="zh-TW" sz="2400" dirty="0"/>
          </a:p>
        </p:txBody>
      </p:sp>
      <p:pic>
        <p:nvPicPr>
          <p:cNvPr id="2" name="圖片 1">
            <a:extLst>
              <a:ext uri="{FF2B5EF4-FFF2-40B4-BE49-F238E27FC236}">
                <a16:creationId xmlns:a16="http://schemas.microsoft.com/office/drawing/2014/main" id="{CAA97FB8-E9B3-453C-B247-508D5A2F660C}"/>
              </a:ext>
            </a:extLst>
          </p:cNvPr>
          <p:cNvPicPr>
            <a:picLocks noChangeAspect="1"/>
          </p:cNvPicPr>
          <p:nvPr/>
        </p:nvPicPr>
        <p:blipFill>
          <a:blip r:embed="rId2"/>
          <a:stretch>
            <a:fillRect/>
          </a:stretch>
        </p:blipFill>
        <p:spPr>
          <a:xfrm>
            <a:off x="3473625" y="2343158"/>
            <a:ext cx="5024616" cy="3862908"/>
          </a:xfrm>
          <a:prstGeom prst="rect">
            <a:avLst/>
          </a:prstGeom>
          <a:ln w="12700">
            <a:solidFill>
              <a:schemeClr val="tx1"/>
            </a:solidFill>
          </a:ln>
        </p:spPr>
      </p:pic>
    </p:spTree>
    <p:extLst>
      <p:ext uri="{BB962C8B-B14F-4D97-AF65-F5344CB8AC3E}">
        <p14:creationId xmlns:p14="http://schemas.microsoft.com/office/powerpoint/2010/main" val="1318082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B2C7CC3-184B-49DB-970A-C598CAE3742F}"/>
              </a:ext>
            </a:extLst>
          </p:cNvPr>
          <p:cNvSpPr/>
          <p:nvPr/>
        </p:nvSpPr>
        <p:spPr>
          <a:xfrm>
            <a:off x="1227667" y="1149638"/>
            <a:ext cx="6096000" cy="830997"/>
          </a:xfrm>
          <a:prstGeom prst="rect">
            <a:avLst/>
          </a:prstGeom>
        </p:spPr>
        <p:txBody>
          <a:bodyPr>
            <a:spAutoFit/>
          </a:bodyPr>
          <a:lstStyle/>
          <a:p>
            <a:pPr marL="285750" indent="-285750">
              <a:buFont typeface="Arial" panose="020B0604020202020204" pitchFamily="34" charset="0"/>
              <a:buChar char="•"/>
            </a:pPr>
            <a:r>
              <a:rPr lang="zh-TW" altLang="en-US" sz="2400" dirty="0"/>
              <a:t>步驟：</a:t>
            </a:r>
          </a:p>
          <a:p>
            <a:pPr marL="342900" indent="-342900">
              <a:buFont typeface="+mj-lt"/>
              <a:buAutoNum type="arabicPeriod"/>
            </a:pPr>
            <a:r>
              <a:rPr lang="zh-TW" altLang="en-US" sz="2400" dirty="0"/>
              <a:t>計算</a:t>
            </a:r>
            <a:r>
              <a:rPr lang="en-US" altLang="zh-TW" sz="2400" dirty="0"/>
              <a:t>γ</a:t>
            </a:r>
            <a:r>
              <a:rPr lang="zh-TW" altLang="en-US" sz="2400" dirty="0"/>
              <a:t>粒子的梯度下降因子：</a:t>
            </a:r>
          </a:p>
        </p:txBody>
      </p:sp>
      <p:pic>
        <p:nvPicPr>
          <p:cNvPr id="5" name="圖片 4">
            <a:extLst>
              <a:ext uri="{FF2B5EF4-FFF2-40B4-BE49-F238E27FC236}">
                <a16:creationId xmlns:a16="http://schemas.microsoft.com/office/drawing/2014/main" id="{010928D1-1B95-4D44-8D0C-79EA827F61EC}"/>
              </a:ext>
            </a:extLst>
          </p:cNvPr>
          <p:cNvPicPr>
            <a:picLocks noChangeAspect="1"/>
          </p:cNvPicPr>
          <p:nvPr/>
        </p:nvPicPr>
        <p:blipFill>
          <a:blip r:embed="rId2"/>
          <a:stretch>
            <a:fillRect/>
          </a:stretch>
        </p:blipFill>
        <p:spPr>
          <a:xfrm>
            <a:off x="3071933" y="2507919"/>
            <a:ext cx="5610226" cy="921081"/>
          </a:xfrm>
          <a:prstGeom prst="rect">
            <a:avLst/>
          </a:prstGeom>
          <a:ln w="12700">
            <a:solidFill>
              <a:schemeClr val="tx1"/>
            </a:solidFill>
          </a:ln>
        </p:spPr>
      </p:pic>
      <p:sp>
        <p:nvSpPr>
          <p:cNvPr id="6" name="文字方塊 5">
            <a:extLst>
              <a:ext uri="{FF2B5EF4-FFF2-40B4-BE49-F238E27FC236}">
                <a16:creationId xmlns:a16="http://schemas.microsoft.com/office/drawing/2014/main" id="{BDA07641-EEF8-4AE4-B459-B206EC3E5729}"/>
              </a:ext>
            </a:extLst>
          </p:cNvPr>
          <p:cNvSpPr txBox="1"/>
          <p:nvPr/>
        </p:nvSpPr>
        <p:spPr>
          <a:xfrm>
            <a:off x="4275667" y="3652571"/>
            <a:ext cx="4880913" cy="1107996"/>
          </a:xfrm>
          <a:prstGeom prst="rect">
            <a:avLst/>
          </a:prstGeom>
          <a:noFill/>
        </p:spPr>
        <p:txBody>
          <a:bodyPr wrap="square" rtlCol="0">
            <a:spAutoFit/>
          </a:bodyPr>
          <a:lstStyle/>
          <a:p>
            <a:pPr marL="285750" indent="-285750">
              <a:buFont typeface="Arial" panose="020B0604020202020204" pitchFamily="34" charset="0"/>
              <a:buChar char="•"/>
            </a:pPr>
            <a:r>
              <a:rPr lang="sq-AL" altLang="zh-TW" sz="2200" dirty="0"/>
              <a:t>X</a:t>
            </a:r>
            <a:r>
              <a:rPr lang="el-GR" altLang="zh-TW" sz="2200" baseline="-25000" dirty="0">
                <a:latin typeface="Pyunji R" panose="02030504000101010101" pitchFamily="18" charset="-127"/>
                <a:ea typeface="Pyunji R" panose="02030504000101010101" pitchFamily="18" charset="-127"/>
              </a:rPr>
              <a:t>γ</a:t>
            </a:r>
            <a:r>
              <a:rPr lang="en-US" altLang="zh-TW" sz="2200" dirty="0">
                <a:ea typeface="Pyunji R" panose="02030504000101010101" pitchFamily="18" charset="-127"/>
              </a:rPr>
              <a:t>(t)</a:t>
            </a:r>
            <a:r>
              <a:rPr lang="zh-TW" altLang="en-US" sz="2200" dirty="0">
                <a:ea typeface="Pyunji R" panose="02030504000101010101" pitchFamily="18" charset="-127"/>
              </a:rPr>
              <a:t>為</a:t>
            </a:r>
            <a:r>
              <a:rPr lang="en-US" altLang="zh-TW" sz="2200" dirty="0"/>
              <a:t>γ</a:t>
            </a:r>
            <a:r>
              <a:rPr lang="zh-TW" altLang="en-US" sz="2200" dirty="0"/>
              <a:t>粒子目前位置</a:t>
            </a:r>
            <a:endParaRPr lang="en-US" altLang="zh-TW" sz="2200" dirty="0"/>
          </a:p>
          <a:p>
            <a:pPr marL="285750" indent="-285750">
              <a:buFont typeface="Arial" panose="020B0604020202020204" pitchFamily="34" charset="0"/>
              <a:buChar char="•"/>
            </a:pPr>
            <a:r>
              <a:rPr lang="el-GR" altLang="zh-TW" sz="2200" dirty="0">
                <a:latin typeface="Pyunji R" panose="02030504000101010101" pitchFamily="18" charset="-127"/>
                <a:ea typeface="Pyunji R" panose="02030504000101010101" pitchFamily="18" charset="-127"/>
              </a:rPr>
              <a:t>ρ</a:t>
            </a:r>
            <a:r>
              <a:rPr lang="el-GR" altLang="zh-TW" sz="2200" baseline="-25000" dirty="0">
                <a:latin typeface="Pyunji R" panose="02030504000101010101" pitchFamily="18" charset="-127"/>
                <a:ea typeface="Pyunji R" panose="02030504000101010101" pitchFamily="18" charset="-127"/>
              </a:rPr>
              <a:t>γ</a:t>
            </a:r>
            <a:r>
              <a:rPr lang="zh-TW" altLang="en-US" sz="2200" dirty="0">
                <a:latin typeface="+mn-ea"/>
              </a:rPr>
              <a:t>為</a:t>
            </a:r>
            <a:r>
              <a:rPr lang="en-US" altLang="zh-TW" sz="2200" dirty="0"/>
              <a:t>γ</a:t>
            </a:r>
            <a:r>
              <a:rPr lang="zh-TW" altLang="en-US" sz="2200" dirty="0"/>
              <a:t>粒子的傳播</a:t>
            </a:r>
            <a:endParaRPr lang="en-US" altLang="zh-TW" sz="2200" dirty="0"/>
          </a:p>
          <a:p>
            <a:pPr marL="285750" indent="-285750">
              <a:buFont typeface="Arial" panose="020B0604020202020204" pitchFamily="34" charset="0"/>
              <a:buChar char="•"/>
            </a:pPr>
            <a:r>
              <a:rPr lang="el-GR" altLang="zh-TW" sz="2200" dirty="0">
                <a:latin typeface="Pyunji R" panose="02030504000101010101" pitchFamily="18" charset="-127"/>
                <a:ea typeface="Pyunji R" panose="02030504000101010101" pitchFamily="18" charset="-127"/>
              </a:rPr>
              <a:t>Δ</a:t>
            </a:r>
            <a:r>
              <a:rPr lang="el-GR" altLang="zh-TW" sz="2200" baseline="-25000" dirty="0">
                <a:latin typeface="Pyunji R" panose="02030504000101010101" pitchFamily="18" charset="-127"/>
                <a:ea typeface="Pyunji R" panose="02030504000101010101" pitchFamily="18" charset="-127"/>
              </a:rPr>
              <a:t>γ</a:t>
            </a:r>
            <a:r>
              <a:rPr lang="zh-TW" altLang="en-US" sz="2200" dirty="0">
                <a:latin typeface="Pyunji R" panose="02030504000101010101" pitchFamily="18" charset="-127"/>
                <a:ea typeface="Pyunji R" panose="02030504000101010101" pitchFamily="18" charset="-127"/>
              </a:rPr>
              <a:t>為人類位置與</a:t>
            </a:r>
            <a:r>
              <a:rPr lang="en-US" altLang="zh-TW" sz="2200" dirty="0"/>
              <a:t>γ</a:t>
            </a:r>
            <a:r>
              <a:rPr lang="zh-TW" altLang="en-US" sz="2200" dirty="0"/>
              <a:t>粒子的差異</a:t>
            </a:r>
          </a:p>
        </p:txBody>
      </p:sp>
    </p:spTree>
    <p:extLst>
      <p:ext uri="{BB962C8B-B14F-4D97-AF65-F5344CB8AC3E}">
        <p14:creationId xmlns:p14="http://schemas.microsoft.com/office/powerpoint/2010/main" val="1839227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1E95DB6A-FE45-4642-AB37-82A4C6AB83BD}"/>
              </a:ext>
            </a:extLst>
          </p:cNvPr>
          <p:cNvPicPr>
            <a:picLocks noChangeAspect="1"/>
          </p:cNvPicPr>
          <p:nvPr/>
        </p:nvPicPr>
        <p:blipFill>
          <a:blip r:embed="rId2"/>
          <a:stretch>
            <a:fillRect/>
          </a:stretch>
        </p:blipFill>
        <p:spPr>
          <a:xfrm>
            <a:off x="1555988" y="642938"/>
            <a:ext cx="4812823" cy="1116090"/>
          </a:xfrm>
          <a:prstGeom prst="rect">
            <a:avLst/>
          </a:prstGeom>
          <a:ln w="12700">
            <a:solidFill>
              <a:schemeClr val="tx1"/>
            </a:solidFill>
          </a:ln>
        </p:spPr>
      </p:pic>
      <p:sp>
        <p:nvSpPr>
          <p:cNvPr id="6" name="文字方塊 5">
            <a:extLst>
              <a:ext uri="{FF2B5EF4-FFF2-40B4-BE49-F238E27FC236}">
                <a16:creationId xmlns:a16="http://schemas.microsoft.com/office/drawing/2014/main" id="{63991615-C150-493B-AFA3-34A30DA22394}"/>
              </a:ext>
            </a:extLst>
          </p:cNvPr>
          <p:cNvSpPr txBox="1"/>
          <p:nvPr/>
        </p:nvSpPr>
        <p:spPr>
          <a:xfrm>
            <a:off x="1555988" y="1943100"/>
            <a:ext cx="2951449" cy="769441"/>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err="1"/>
              <a:t>x</a:t>
            </a:r>
            <a:r>
              <a:rPr lang="en-US" altLang="zh-TW" sz="2200" baseline="-25000" dirty="0" err="1"/>
              <a:t>h</a:t>
            </a:r>
            <a:r>
              <a:rPr lang="zh-TW" altLang="en-US" sz="2200" dirty="0"/>
              <a:t>為人類行走的區域</a:t>
            </a:r>
            <a:endParaRPr lang="en-US" altLang="zh-TW" sz="2200" dirty="0"/>
          </a:p>
          <a:p>
            <a:pPr marL="285750" indent="-285750">
              <a:buFont typeface="Arial" panose="020B0604020202020204" pitchFamily="34" charset="0"/>
              <a:buChar char="•"/>
            </a:pPr>
            <a:r>
              <a:rPr lang="en-US" altLang="zh-TW" sz="2200" dirty="0"/>
              <a:t>S</a:t>
            </a:r>
            <a:r>
              <a:rPr lang="el-GR" altLang="zh-TW" sz="2000" dirty="0"/>
              <a:t> </a:t>
            </a:r>
            <a:r>
              <a:rPr lang="el-GR" altLang="zh-TW" sz="2000" baseline="-25000" dirty="0"/>
              <a:t>γ</a:t>
            </a:r>
            <a:r>
              <a:rPr lang="zh-TW" altLang="en-US" sz="2000" dirty="0"/>
              <a:t>為</a:t>
            </a:r>
            <a:r>
              <a:rPr lang="el-GR" altLang="zh-TW" sz="2000" dirty="0"/>
              <a:t>γ</a:t>
            </a:r>
            <a:r>
              <a:rPr lang="zh-TW" altLang="en-US" sz="2000" dirty="0"/>
              <a:t>粒子的速度</a:t>
            </a:r>
            <a:endParaRPr lang="zh-TW" altLang="en-US" sz="2200" baseline="-25000" dirty="0"/>
          </a:p>
        </p:txBody>
      </p:sp>
      <p:pic>
        <p:nvPicPr>
          <p:cNvPr id="7" name="圖片 6">
            <a:extLst>
              <a:ext uri="{FF2B5EF4-FFF2-40B4-BE49-F238E27FC236}">
                <a16:creationId xmlns:a16="http://schemas.microsoft.com/office/drawing/2014/main" id="{D60CFEF4-7D3B-4CB3-B708-F00C35813EDA}"/>
              </a:ext>
            </a:extLst>
          </p:cNvPr>
          <p:cNvPicPr>
            <a:picLocks noChangeAspect="1"/>
          </p:cNvPicPr>
          <p:nvPr/>
        </p:nvPicPr>
        <p:blipFill>
          <a:blip r:embed="rId3"/>
          <a:stretch>
            <a:fillRect/>
          </a:stretch>
        </p:blipFill>
        <p:spPr>
          <a:xfrm>
            <a:off x="1649772" y="2922703"/>
            <a:ext cx="2310102" cy="658512"/>
          </a:xfrm>
          <a:prstGeom prst="rect">
            <a:avLst/>
          </a:prstGeom>
          <a:ln w="12700">
            <a:solidFill>
              <a:schemeClr val="tx1"/>
            </a:solidFill>
          </a:ln>
        </p:spPr>
      </p:pic>
      <p:pic>
        <p:nvPicPr>
          <p:cNvPr id="8" name="圖片 7">
            <a:extLst>
              <a:ext uri="{FF2B5EF4-FFF2-40B4-BE49-F238E27FC236}">
                <a16:creationId xmlns:a16="http://schemas.microsoft.com/office/drawing/2014/main" id="{2E89346F-1000-435B-A6C6-860CE7DF9876}"/>
              </a:ext>
            </a:extLst>
          </p:cNvPr>
          <p:cNvPicPr>
            <a:picLocks noChangeAspect="1"/>
          </p:cNvPicPr>
          <p:nvPr/>
        </p:nvPicPr>
        <p:blipFill>
          <a:blip r:embed="rId4"/>
          <a:stretch>
            <a:fillRect/>
          </a:stretch>
        </p:blipFill>
        <p:spPr>
          <a:xfrm>
            <a:off x="4984988" y="2935326"/>
            <a:ext cx="5339319" cy="720840"/>
          </a:xfrm>
          <a:prstGeom prst="rect">
            <a:avLst/>
          </a:prstGeom>
          <a:ln w="12700">
            <a:solidFill>
              <a:schemeClr val="tx1"/>
            </a:solidFill>
          </a:ln>
        </p:spPr>
      </p:pic>
      <p:sp>
        <p:nvSpPr>
          <p:cNvPr id="9" name="文字方塊 8">
            <a:extLst>
              <a:ext uri="{FF2B5EF4-FFF2-40B4-BE49-F238E27FC236}">
                <a16:creationId xmlns:a16="http://schemas.microsoft.com/office/drawing/2014/main" id="{36BBEDB3-7007-45F7-9544-7FCF226CAC88}"/>
              </a:ext>
            </a:extLst>
          </p:cNvPr>
          <p:cNvSpPr txBox="1"/>
          <p:nvPr/>
        </p:nvSpPr>
        <p:spPr>
          <a:xfrm>
            <a:off x="1555988" y="3669033"/>
            <a:ext cx="3074881" cy="430887"/>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a:t>r</a:t>
            </a:r>
            <a:r>
              <a:rPr lang="zh-TW" altLang="en-US" sz="2200" dirty="0"/>
              <a:t>為</a:t>
            </a:r>
            <a:r>
              <a:rPr lang="en-US" altLang="zh-TW" sz="2200" dirty="0"/>
              <a:t>[0,1]</a:t>
            </a:r>
            <a:r>
              <a:rPr lang="zh-TW" altLang="en-US" sz="2200" dirty="0"/>
              <a:t>之間的隨機數</a:t>
            </a:r>
          </a:p>
        </p:txBody>
      </p:sp>
      <p:pic>
        <p:nvPicPr>
          <p:cNvPr id="11" name="圖片 10">
            <a:extLst>
              <a:ext uri="{FF2B5EF4-FFF2-40B4-BE49-F238E27FC236}">
                <a16:creationId xmlns:a16="http://schemas.microsoft.com/office/drawing/2014/main" id="{3B6B3677-DDFE-4320-B9C1-3165ED4A2904}"/>
              </a:ext>
            </a:extLst>
          </p:cNvPr>
          <p:cNvPicPr>
            <a:picLocks noChangeAspect="1"/>
          </p:cNvPicPr>
          <p:nvPr/>
        </p:nvPicPr>
        <p:blipFill>
          <a:blip r:embed="rId5"/>
          <a:stretch>
            <a:fillRect/>
          </a:stretch>
        </p:blipFill>
        <p:spPr>
          <a:xfrm>
            <a:off x="1676795" y="4375075"/>
            <a:ext cx="5269369" cy="727968"/>
          </a:xfrm>
          <a:prstGeom prst="rect">
            <a:avLst/>
          </a:prstGeom>
          <a:ln w="12700">
            <a:solidFill>
              <a:schemeClr val="tx1"/>
            </a:solidFill>
          </a:ln>
        </p:spPr>
      </p:pic>
      <p:sp>
        <p:nvSpPr>
          <p:cNvPr id="13" name="文字方塊 12">
            <a:extLst>
              <a:ext uri="{FF2B5EF4-FFF2-40B4-BE49-F238E27FC236}">
                <a16:creationId xmlns:a16="http://schemas.microsoft.com/office/drawing/2014/main" id="{A471B895-5F82-4CDB-B3A9-43F330AD497E}"/>
              </a:ext>
            </a:extLst>
          </p:cNvPr>
          <p:cNvSpPr txBox="1"/>
          <p:nvPr/>
        </p:nvSpPr>
        <p:spPr>
          <a:xfrm>
            <a:off x="1676795" y="5302190"/>
            <a:ext cx="4774064" cy="769441"/>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a:t>A</a:t>
            </a:r>
            <a:r>
              <a:rPr lang="el-GR" altLang="zh-TW" sz="2200" baseline="-25000" dirty="0">
                <a:latin typeface="Pyunji R" panose="02030504000101010101" pitchFamily="18" charset="-127"/>
                <a:ea typeface="Pyunji R" panose="02030504000101010101" pitchFamily="18" charset="-127"/>
              </a:rPr>
              <a:t>γ</a:t>
            </a:r>
            <a:r>
              <a:rPr lang="zh-TW" altLang="en-US" sz="2200" dirty="0">
                <a:latin typeface="+mn-ea"/>
              </a:rPr>
              <a:t>為</a:t>
            </a:r>
            <a:r>
              <a:rPr lang="el-GR" altLang="zh-TW" sz="2200" dirty="0">
                <a:latin typeface="Pyunji R" panose="02030504000101010101" pitchFamily="18" charset="-127"/>
                <a:ea typeface="Pyunji R" panose="02030504000101010101" pitchFamily="18" charset="-127"/>
              </a:rPr>
              <a:t>γ</a:t>
            </a:r>
            <a:r>
              <a:rPr lang="zh-TW" altLang="en-US" sz="2200" dirty="0">
                <a:latin typeface="+mn-ea"/>
              </a:rPr>
              <a:t>粒子的傳播面積，即圓面積</a:t>
            </a:r>
            <a:endParaRPr lang="en-US" altLang="zh-TW" sz="2200" dirty="0">
              <a:latin typeface="+mn-ea"/>
            </a:endParaRPr>
          </a:p>
          <a:p>
            <a:pPr marL="285750" indent="-285750">
              <a:buFont typeface="Arial" panose="020B0604020202020204" pitchFamily="34" charset="0"/>
              <a:buChar char="•"/>
            </a:pPr>
            <a:r>
              <a:rPr lang="en-US" altLang="zh-TW" sz="2200" dirty="0"/>
              <a:t>X</a:t>
            </a:r>
            <a:r>
              <a:rPr lang="en-US" altLang="zh-TW" sz="2200" baseline="-25000" dirty="0"/>
              <a:t>T</a:t>
            </a:r>
            <a:r>
              <a:rPr lang="zh-TW" altLang="en-US" sz="2200" dirty="0">
                <a:latin typeface="+mn-ea"/>
              </a:rPr>
              <a:t>為總速度的平均</a:t>
            </a:r>
          </a:p>
        </p:txBody>
      </p:sp>
      <p:pic>
        <p:nvPicPr>
          <p:cNvPr id="14" name="圖片 13">
            <a:extLst>
              <a:ext uri="{FF2B5EF4-FFF2-40B4-BE49-F238E27FC236}">
                <a16:creationId xmlns:a16="http://schemas.microsoft.com/office/drawing/2014/main" id="{77B79E93-5F93-4010-874B-F205152AC0EA}"/>
              </a:ext>
            </a:extLst>
          </p:cNvPr>
          <p:cNvPicPr>
            <a:picLocks noChangeAspect="1"/>
          </p:cNvPicPr>
          <p:nvPr/>
        </p:nvPicPr>
        <p:blipFill>
          <a:blip r:embed="rId6"/>
          <a:stretch>
            <a:fillRect/>
          </a:stretch>
        </p:blipFill>
        <p:spPr>
          <a:xfrm>
            <a:off x="7487950" y="4374445"/>
            <a:ext cx="2541876" cy="728598"/>
          </a:xfrm>
          <a:prstGeom prst="rect">
            <a:avLst/>
          </a:prstGeom>
          <a:ln w="12700">
            <a:solidFill>
              <a:schemeClr val="tx1"/>
            </a:solidFill>
          </a:ln>
        </p:spPr>
      </p:pic>
      <p:sp>
        <p:nvSpPr>
          <p:cNvPr id="15" name="文字方塊 14">
            <a:extLst>
              <a:ext uri="{FF2B5EF4-FFF2-40B4-BE49-F238E27FC236}">
                <a16:creationId xmlns:a16="http://schemas.microsoft.com/office/drawing/2014/main" id="{33AC46D0-BC72-4D64-9217-2EB7C0B782BF}"/>
              </a:ext>
            </a:extLst>
          </p:cNvPr>
          <p:cNvSpPr txBox="1"/>
          <p:nvPr/>
        </p:nvSpPr>
        <p:spPr>
          <a:xfrm>
            <a:off x="7366238" y="5224186"/>
            <a:ext cx="3074881" cy="430887"/>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a:t>r</a:t>
            </a:r>
            <a:r>
              <a:rPr lang="zh-TW" altLang="en-US" sz="2200" dirty="0"/>
              <a:t>為</a:t>
            </a:r>
            <a:r>
              <a:rPr lang="en-US" altLang="zh-TW" sz="2200" dirty="0"/>
              <a:t>[0,1]</a:t>
            </a:r>
            <a:r>
              <a:rPr lang="zh-TW" altLang="en-US" sz="2200" dirty="0"/>
              <a:t>之間的隨機數</a:t>
            </a:r>
          </a:p>
        </p:txBody>
      </p:sp>
      <p:pic>
        <p:nvPicPr>
          <p:cNvPr id="16" name="圖片 15">
            <a:extLst>
              <a:ext uri="{FF2B5EF4-FFF2-40B4-BE49-F238E27FC236}">
                <a16:creationId xmlns:a16="http://schemas.microsoft.com/office/drawing/2014/main" id="{C9388702-4CE4-48FB-B8AE-8F3FB4230542}"/>
              </a:ext>
            </a:extLst>
          </p:cNvPr>
          <p:cNvPicPr>
            <a:picLocks noChangeAspect="1"/>
          </p:cNvPicPr>
          <p:nvPr/>
        </p:nvPicPr>
        <p:blipFill>
          <a:blip r:embed="rId7"/>
          <a:stretch>
            <a:fillRect/>
          </a:stretch>
        </p:blipFill>
        <p:spPr>
          <a:xfrm>
            <a:off x="6635884" y="949041"/>
            <a:ext cx="4898370" cy="503884"/>
          </a:xfrm>
          <a:prstGeom prst="rect">
            <a:avLst/>
          </a:prstGeom>
          <a:ln w="12700">
            <a:solidFill>
              <a:schemeClr val="tx1"/>
            </a:solidFill>
          </a:ln>
        </p:spPr>
      </p:pic>
    </p:spTree>
    <p:extLst>
      <p:ext uri="{BB962C8B-B14F-4D97-AF65-F5344CB8AC3E}">
        <p14:creationId xmlns:p14="http://schemas.microsoft.com/office/powerpoint/2010/main" val="4048624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CB2F435A-89C2-427D-B036-03510839EB4D}"/>
              </a:ext>
            </a:extLst>
          </p:cNvPr>
          <p:cNvSpPr>
            <a:spLocks noGrp="1"/>
          </p:cNvSpPr>
          <p:nvPr>
            <p:ph idx="1"/>
          </p:nvPr>
        </p:nvSpPr>
        <p:spPr>
          <a:xfrm>
            <a:off x="838200" y="663575"/>
            <a:ext cx="10515600" cy="4351338"/>
          </a:xfrm>
        </p:spPr>
        <p:txBody>
          <a:bodyPr>
            <a:normAutofit/>
          </a:bodyPr>
          <a:lstStyle/>
          <a:p>
            <a:pPr marL="0" indent="0">
              <a:buNone/>
            </a:pPr>
            <a:r>
              <a:rPr lang="en-US" altLang="zh-TW" sz="2400" dirty="0"/>
              <a:t>2. </a:t>
            </a:r>
            <a:r>
              <a:rPr lang="zh-TW" altLang="en-US" sz="2400" dirty="0"/>
              <a:t>  計算</a:t>
            </a:r>
            <a:r>
              <a:rPr lang="zh-TW" altLang="zh-TW" sz="2400" dirty="0"/>
              <a:t>β</a:t>
            </a:r>
            <a:r>
              <a:rPr lang="zh-TW" altLang="en-US" sz="2400" dirty="0"/>
              <a:t>粒子的梯地下降因子：</a:t>
            </a:r>
          </a:p>
        </p:txBody>
      </p:sp>
      <p:pic>
        <p:nvPicPr>
          <p:cNvPr id="4" name="圖片 3">
            <a:extLst>
              <a:ext uri="{FF2B5EF4-FFF2-40B4-BE49-F238E27FC236}">
                <a16:creationId xmlns:a16="http://schemas.microsoft.com/office/drawing/2014/main" id="{DBA1C854-B8C4-4030-BCD3-E49D23CBC8D9}"/>
              </a:ext>
            </a:extLst>
          </p:cNvPr>
          <p:cNvPicPr>
            <a:picLocks noChangeAspect="1"/>
          </p:cNvPicPr>
          <p:nvPr/>
        </p:nvPicPr>
        <p:blipFill>
          <a:blip r:embed="rId2"/>
          <a:stretch>
            <a:fillRect/>
          </a:stretch>
        </p:blipFill>
        <p:spPr>
          <a:xfrm>
            <a:off x="3004794" y="1371490"/>
            <a:ext cx="6182411" cy="994458"/>
          </a:xfrm>
          <a:prstGeom prst="rect">
            <a:avLst/>
          </a:prstGeom>
          <a:ln w="12700">
            <a:solidFill>
              <a:schemeClr val="tx1"/>
            </a:solidFill>
          </a:ln>
        </p:spPr>
      </p:pic>
      <p:sp>
        <p:nvSpPr>
          <p:cNvPr id="5" name="文字方塊 4">
            <a:extLst>
              <a:ext uri="{FF2B5EF4-FFF2-40B4-BE49-F238E27FC236}">
                <a16:creationId xmlns:a16="http://schemas.microsoft.com/office/drawing/2014/main" id="{89D46A0C-3065-4181-B528-BB461CD05CDF}"/>
              </a:ext>
            </a:extLst>
          </p:cNvPr>
          <p:cNvSpPr txBox="1"/>
          <p:nvPr/>
        </p:nvSpPr>
        <p:spPr>
          <a:xfrm>
            <a:off x="3004794" y="2452688"/>
            <a:ext cx="4880913" cy="1107996"/>
          </a:xfrm>
          <a:prstGeom prst="rect">
            <a:avLst/>
          </a:prstGeom>
          <a:noFill/>
        </p:spPr>
        <p:txBody>
          <a:bodyPr wrap="square" rtlCol="0">
            <a:spAutoFit/>
          </a:bodyPr>
          <a:lstStyle/>
          <a:p>
            <a:pPr marL="285750" indent="-285750">
              <a:buFont typeface="Arial" panose="020B0604020202020204" pitchFamily="34" charset="0"/>
              <a:buChar char="•"/>
            </a:pPr>
            <a:r>
              <a:rPr lang="sq-AL" altLang="zh-TW" sz="2200" dirty="0"/>
              <a:t>X</a:t>
            </a:r>
            <a:r>
              <a:rPr lang="zh-TW" altLang="zh-TW" baseline="-25000" dirty="0"/>
              <a:t>β</a:t>
            </a:r>
            <a:r>
              <a:rPr lang="zh-TW" altLang="zh-TW" dirty="0"/>
              <a:t> </a:t>
            </a:r>
            <a:r>
              <a:rPr lang="en-US" altLang="zh-TW" sz="2200" dirty="0">
                <a:ea typeface="Pyunji R" panose="02030504000101010101" pitchFamily="18" charset="-127"/>
              </a:rPr>
              <a:t>(t)</a:t>
            </a:r>
            <a:r>
              <a:rPr lang="zh-TW" altLang="en-US" sz="2200" dirty="0">
                <a:ea typeface="Pyunji R" panose="02030504000101010101" pitchFamily="18" charset="-127"/>
              </a:rPr>
              <a:t>為</a:t>
            </a:r>
            <a:r>
              <a:rPr lang="zh-TW" altLang="zh-TW" dirty="0"/>
              <a:t>β</a:t>
            </a:r>
            <a:r>
              <a:rPr lang="zh-TW" altLang="en-US" sz="2200" dirty="0"/>
              <a:t>粒子目前位置</a:t>
            </a:r>
            <a:endParaRPr lang="en-US" altLang="zh-TW" sz="2200" dirty="0"/>
          </a:p>
          <a:p>
            <a:pPr marL="285750" indent="-285750">
              <a:buFont typeface="Arial" panose="020B0604020202020204" pitchFamily="34" charset="0"/>
              <a:buChar char="•"/>
            </a:pPr>
            <a:r>
              <a:rPr lang="el-GR" altLang="zh-TW" sz="2200" dirty="0">
                <a:latin typeface="Pyunji R" panose="02030504000101010101" pitchFamily="18" charset="-127"/>
                <a:ea typeface="Pyunji R" panose="02030504000101010101" pitchFamily="18" charset="-127"/>
              </a:rPr>
              <a:t>ρ</a:t>
            </a:r>
            <a:r>
              <a:rPr lang="zh-TW" altLang="zh-TW" baseline="-25000" dirty="0"/>
              <a:t>β</a:t>
            </a:r>
            <a:r>
              <a:rPr lang="zh-TW" altLang="en-US" sz="2200" dirty="0">
                <a:latin typeface="+mn-ea"/>
              </a:rPr>
              <a:t>為</a:t>
            </a:r>
            <a:r>
              <a:rPr lang="zh-TW" altLang="zh-TW" dirty="0"/>
              <a:t>β</a:t>
            </a:r>
            <a:r>
              <a:rPr lang="zh-TW" altLang="en-US" sz="2200" dirty="0"/>
              <a:t>粒子的傳播</a:t>
            </a:r>
            <a:endParaRPr lang="en-US" altLang="zh-TW" sz="2200" dirty="0"/>
          </a:p>
          <a:p>
            <a:pPr marL="285750" indent="-285750">
              <a:buFont typeface="Arial" panose="020B0604020202020204" pitchFamily="34" charset="0"/>
              <a:buChar char="•"/>
            </a:pPr>
            <a:r>
              <a:rPr lang="el-GR" altLang="zh-TW" sz="2200" dirty="0">
                <a:latin typeface="Pyunji R" panose="02030504000101010101" pitchFamily="18" charset="-127"/>
                <a:ea typeface="Pyunji R" panose="02030504000101010101" pitchFamily="18" charset="-127"/>
              </a:rPr>
              <a:t>Δ</a:t>
            </a:r>
            <a:r>
              <a:rPr lang="zh-TW" altLang="zh-TW" baseline="-25000" dirty="0"/>
              <a:t>β</a:t>
            </a:r>
            <a:r>
              <a:rPr lang="zh-TW" altLang="en-US" sz="2200" dirty="0">
                <a:latin typeface="Pyunji R" panose="02030504000101010101" pitchFamily="18" charset="-127"/>
                <a:ea typeface="Pyunji R" panose="02030504000101010101" pitchFamily="18" charset="-127"/>
              </a:rPr>
              <a:t>為人類位置與</a:t>
            </a:r>
            <a:r>
              <a:rPr lang="zh-TW" altLang="zh-TW" dirty="0"/>
              <a:t>β</a:t>
            </a:r>
            <a:r>
              <a:rPr lang="zh-TW" altLang="en-US" sz="2200" dirty="0"/>
              <a:t>粒子的差異</a:t>
            </a:r>
          </a:p>
        </p:txBody>
      </p:sp>
      <p:pic>
        <p:nvPicPr>
          <p:cNvPr id="6" name="圖片 5">
            <a:extLst>
              <a:ext uri="{FF2B5EF4-FFF2-40B4-BE49-F238E27FC236}">
                <a16:creationId xmlns:a16="http://schemas.microsoft.com/office/drawing/2014/main" id="{91467DE0-27AF-40C1-A342-BAC691A1E81F}"/>
              </a:ext>
            </a:extLst>
          </p:cNvPr>
          <p:cNvPicPr>
            <a:picLocks noChangeAspect="1"/>
          </p:cNvPicPr>
          <p:nvPr/>
        </p:nvPicPr>
        <p:blipFill>
          <a:blip r:embed="rId3"/>
          <a:stretch>
            <a:fillRect/>
          </a:stretch>
        </p:blipFill>
        <p:spPr>
          <a:xfrm>
            <a:off x="1537494" y="3791770"/>
            <a:ext cx="4377532" cy="865966"/>
          </a:xfrm>
          <a:prstGeom prst="rect">
            <a:avLst/>
          </a:prstGeom>
          <a:ln w="12700">
            <a:solidFill>
              <a:schemeClr val="tx1"/>
            </a:solidFill>
          </a:ln>
        </p:spPr>
      </p:pic>
      <p:sp>
        <p:nvSpPr>
          <p:cNvPr id="7" name="文字方塊 6">
            <a:extLst>
              <a:ext uri="{FF2B5EF4-FFF2-40B4-BE49-F238E27FC236}">
                <a16:creationId xmlns:a16="http://schemas.microsoft.com/office/drawing/2014/main" id="{538EADFC-2935-4762-9FF1-1E3D0C3D4C88}"/>
              </a:ext>
            </a:extLst>
          </p:cNvPr>
          <p:cNvSpPr txBox="1"/>
          <p:nvPr/>
        </p:nvSpPr>
        <p:spPr>
          <a:xfrm>
            <a:off x="1537494" y="4745736"/>
            <a:ext cx="2951449" cy="769441"/>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err="1"/>
              <a:t>x</a:t>
            </a:r>
            <a:r>
              <a:rPr lang="en-US" altLang="zh-TW" sz="2200" baseline="-25000" dirty="0" err="1"/>
              <a:t>h</a:t>
            </a:r>
            <a:r>
              <a:rPr lang="zh-TW" altLang="en-US" sz="2200" dirty="0"/>
              <a:t>為人類行走的區域</a:t>
            </a:r>
            <a:endParaRPr lang="en-US" altLang="zh-TW" sz="2200" dirty="0"/>
          </a:p>
          <a:p>
            <a:pPr marL="285750" indent="-285750">
              <a:buFont typeface="Arial" panose="020B0604020202020204" pitchFamily="34" charset="0"/>
              <a:buChar char="•"/>
            </a:pPr>
            <a:r>
              <a:rPr lang="en-US" altLang="zh-TW" sz="2200" dirty="0"/>
              <a:t>S</a:t>
            </a:r>
            <a:r>
              <a:rPr lang="el-GR" altLang="zh-TW" sz="2000" dirty="0"/>
              <a:t> </a:t>
            </a:r>
            <a:r>
              <a:rPr lang="zh-TW" altLang="zh-TW" baseline="-25000" dirty="0"/>
              <a:t>β</a:t>
            </a:r>
            <a:r>
              <a:rPr lang="zh-TW" altLang="en-US" sz="2000" dirty="0"/>
              <a:t>為</a:t>
            </a:r>
            <a:r>
              <a:rPr lang="zh-TW" altLang="zh-TW" dirty="0"/>
              <a:t>β</a:t>
            </a:r>
            <a:r>
              <a:rPr lang="zh-TW" altLang="en-US" sz="2000" dirty="0"/>
              <a:t>粒子的速度</a:t>
            </a:r>
            <a:endParaRPr lang="zh-TW" altLang="en-US" sz="2200" baseline="-25000" dirty="0"/>
          </a:p>
        </p:txBody>
      </p:sp>
      <p:pic>
        <p:nvPicPr>
          <p:cNvPr id="8" name="圖片 7">
            <a:extLst>
              <a:ext uri="{FF2B5EF4-FFF2-40B4-BE49-F238E27FC236}">
                <a16:creationId xmlns:a16="http://schemas.microsoft.com/office/drawing/2014/main" id="{8E50FAD5-9E06-4793-9782-8FF203DE029A}"/>
              </a:ext>
            </a:extLst>
          </p:cNvPr>
          <p:cNvPicPr>
            <a:picLocks noChangeAspect="1"/>
          </p:cNvPicPr>
          <p:nvPr/>
        </p:nvPicPr>
        <p:blipFill>
          <a:blip r:embed="rId4"/>
          <a:stretch>
            <a:fillRect/>
          </a:stretch>
        </p:blipFill>
        <p:spPr>
          <a:xfrm>
            <a:off x="5480915" y="5047620"/>
            <a:ext cx="4880913" cy="675208"/>
          </a:xfrm>
          <a:prstGeom prst="rect">
            <a:avLst/>
          </a:prstGeom>
          <a:ln w="12700">
            <a:solidFill>
              <a:schemeClr val="tx1"/>
            </a:solidFill>
          </a:ln>
        </p:spPr>
      </p:pic>
    </p:spTree>
    <p:extLst>
      <p:ext uri="{BB962C8B-B14F-4D97-AF65-F5344CB8AC3E}">
        <p14:creationId xmlns:p14="http://schemas.microsoft.com/office/powerpoint/2010/main" val="3664308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C42EB37D-C08E-4FF5-ACB9-F0EF8B383C25}"/>
              </a:ext>
            </a:extLst>
          </p:cNvPr>
          <p:cNvPicPr>
            <a:picLocks noChangeAspect="1"/>
          </p:cNvPicPr>
          <p:nvPr/>
        </p:nvPicPr>
        <p:blipFill>
          <a:blip r:embed="rId2"/>
          <a:stretch>
            <a:fillRect/>
          </a:stretch>
        </p:blipFill>
        <p:spPr>
          <a:xfrm>
            <a:off x="1561484" y="690461"/>
            <a:ext cx="4334491" cy="716174"/>
          </a:xfrm>
          <a:prstGeom prst="rect">
            <a:avLst/>
          </a:prstGeom>
          <a:ln w="12700">
            <a:solidFill>
              <a:schemeClr val="tx1"/>
            </a:solidFill>
          </a:ln>
        </p:spPr>
      </p:pic>
      <p:sp>
        <p:nvSpPr>
          <p:cNvPr id="5" name="文字方塊 4">
            <a:extLst>
              <a:ext uri="{FF2B5EF4-FFF2-40B4-BE49-F238E27FC236}">
                <a16:creationId xmlns:a16="http://schemas.microsoft.com/office/drawing/2014/main" id="{1515D974-355E-4B1A-B569-EAE3AD179E67}"/>
              </a:ext>
            </a:extLst>
          </p:cNvPr>
          <p:cNvSpPr txBox="1"/>
          <p:nvPr/>
        </p:nvSpPr>
        <p:spPr>
          <a:xfrm>
            <a:off x="1561484" y="1511240"/>
            <a:ext cx="4509568" cy="769441"/>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a:t>A</a:t>
            </a:r>
            <a:r>
              <a:rPr lang="zh-TW" altLang="zh-TW" baseline="-25000" dirty="0"/>
              <a:t>β</a:t>
            </a:r>
            <a:r>
              <a:rPr lang="zh-TW" altLang="en-US" sz="2200" dirty="0">
                <a:latin typeface="+mn-ea"/>
              </a:rPr>
              <a:t>為</a:t>
            </a:r>
            <a:r>
              <a:rPr lang="zh-TW" altLang="zh-TW" dirty="0"/>
              <a:t>β</a:t>
            </a:r>
            <a:r>
              <a:rPr lang="zh-TW" altLang="en-US" sz="2200" dirty="0">
                <a:latin typeface="+mn-ea"/>
              </a:rPr>
              <a:t>粒子的傳播面積，即圓面積</a:t>
            </a:r>
            <a:endParaRPr lang="en-US" altLang="zh-TW" sz="2200" dirty="0">
              <a:latin typeface="+mn-ea"/>
            </a:endParaRPr>
          </a:p>
          <a:p>
            <a:pPr marL="285750" indent="-285750">
              <a:buFont typeface="Arial" panose="020B0604020202020204" pitchFamily="34" charset="0"/>
              <a:buChar char="•"/>
            </a:pPr>
            <a:r>
              <a:rPr lang="en-US" altLang="zh-TW" sz="2200" dirty="0"/>
              <a:t>X</a:t>
            </a:r>
            <a:r>
              <a:rPr lang="en-US" altLang="zh-TW" sz="2200" baseline="-25000" dirty="0"/>
              <a:t>T</a:t>
            </a:r>
            <a:r>
              <a:rPr lang="zh-TW" altLang="en-US" sz="2200" dirty="0">
                <a:latin typeface="+mn-ea"/>
              </a:rPr>
              <a:t>為總速度的平均</a:t>
            </a:r>
          </a:p>
        </p:txBody>
      </p:sp>
      <p:pic>
        <p:nvPicPr>
          <p:cNvPr id="6" name="圖片 5">
            <a:extLst>
              <a:ext uri="{FF2B5EF4-FFF2-40B4-BE49-F238E27FC236}">
                <a16:creationId xmlns:a16="http://schemas.microsoft.com/office/drawing/2014/main" id="{EF1A35DC-7324-43BF-ACAD-D468409D133E}"/>
              </a:ext>
            </a:extLst>
          </p:cNvPr>
          <p:cNvPicPr>
            <a:picLocks noChangeAspect="1"/>
          </p:cNvPicPr>
          <p:nvPr/>
        </p:nvPicPr>
        <p:blipFill>
          <a:blip r:embed="rId3"/>
          <a:stretch>
            <a:fillRect/>
          </a:stretch>
        </p:blipFill>
        <p:spPr>
          <a:xfrm>
            <a:off x="6910093" y="690461"/>
            <a:ext cx="2595857" cy="773483"/>
          </a:xfrm>
          <a:prstGeom prst="rect">
            <a:avLst/>
          </a:prstGeom>
          <a:ln w="12700">
            <a:solidFill>
              <a:schemeClr val="tx1"/>
            </a:solidFill>
          </a:ln>
        </p:spPr>
      </p:pic>
      <p:sp>
        <p:nvSpPr>
          <p:cNvPr id="7" name="文字方塊 6">
            <a:extLst>
              <a:ext uri="{FF2B5EF4-FFF2-40B4-BE49-F238E27FC236}">
                <a16:creationId xmlns:a16="http://schemas.microsoft.com/office/drawing/2014/main" id="{5C37284E-5977-4E18-9B9F-7CE8A467662A}"/>
              </a:ext>
            </a:extLst>
          </p:cNvPr>
          <p:cNvSpPr txBox="1"/>
          <p:nvPr/>
        </p:nvSpPr>
        <p:spPr>
          <a:xfrm>
            <a:off x="6842363" y="1606490"/>
            <a:ext cx="3074881" cy="430887"/>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a:t>r</a:t>
            </a:r>
            <a:r>
              <a:rPr lang="zh-TW" altLang="en-US" sz="2200" dirty="0"/>
              <a:t>為</a:t>
            </a:r>
            <a:r>
              <a:rPr lang="en-US" altLang="zh-TW" sz="2200" dirty="0"/>
              <a:t>[0,1]</a:t>
            </a:r>
            <a:r>
              <a:rPr lang="zh-TW" altLang="en-US" sz="2200" dirty="0"/>
              <a:t>之間的隨機數</a:t>
            </a:r>
          </a:p>
        </p:txBody>
      </p:sp>
      <p:sp>
        <p:nvSpPr>
          <p:cNvPr id="8" name="文字方塊 7">
            <a:extLst>
              <a:ext uri="{FF2B5EF4-FFF2-40B4-BE49-F238E27FC236}">
                <a16:creationId xmlns:a16="http://schemas.microsoft.com/office/drawing/2014/main" id="{FBA112A6-0A63-4B18-9CB3-4458E6D88E0C}"/>
              </a:ext>
            </a:extLst>
          </p:cNvPr>
          <p:cNvSpPr txBox="1"/>
          <p:nvPr/>
        </p:nvSpPr>
        <p:spPr>
          <a:xfrm>
            <a:off x="1000125" y="2714625"/>
            <a:ext cx="4354077" cy="461665"/>
          </a:xfrm>
          <a:prstGeom prst="rect">
            <a:avLst/>
          </a:prstGeom>
          <a:noFill/>
        </p:spPr>
        <p:txBody>
          <a:bodyPr wrap="none" rtlCol="0">
            <a:spAutoFit/>
          </a:bodyPr>
          <a:lstStyle/>
          <a:p>
            <a:r>
              <a:rPr lang="en-US" altLang="zh-TW" sz="2400" dirty="0"/>
              <a:t>3. </a:t>
            </a:r>
            <a:r>
              <a:rPr lang="zh-TW" altLang="en-US" sz="2400" dirty="0"/>
              <a:t>計算</a:t>
            </a:r>
            <a:r>
              <a:rPr lang="zh-TW" altLang="zh-TW" sz="2400" dirty="0"/>
              <a:t>α</a:t>
            </a:r>
            <a:r>
              <a:rPr lang="zh-TW" altLang="en-US" sz="2400" dirty="0"/>
              <a:t>粒子的梯度下降因子：</a:t>
            </a:r>
          </a:p>
        </p:txBody>
      </p:sp>
      <p:pic>
        <p:nvPicPr>
          <p:cNvPr id="9" name="圖片 8">
            <a:extLst>
              <a:ext uri="{FF2B5EF4-FFF2-40B4-BE49-F238E27FC236}">
                <a16:creationId xmlns:a16="http://schemas.microsoft.com/office/drawing/2014/main" id="{274314B5-5C89-4600-BF00-791C519946EF}"/>
              </a:ext>
            </a:extLst>
          </p:cNvPr>
          <p:cNvPicPr>
            <a:picLocks noChangeAspect="1"/>
          </p:cNvPicPr>
          <p:nvPr/>
        </p:nvPicPr>
        <p:blipFill>
          <a:blip r:embed="rId4"/>
          <a:stretch>
            <a:fillRect/>
          </a:stretch>
        </p:blipFill>
        <p:spPr>
          <a:xfrm>
            <a:off x="2847112" y="3693867"/>
            <a:ext cx="6272563" cy="637988"/>
          </a:xfrm>
          <a:prstGeom prst="rect">
            <a:avLst/>
          </a:prstGeom>
          <a:ln w="12700">
            <a:solidFill>
              <a:schemeClr val="tx1"/>
            </a:solidFill>
          </a:ln>
        </p:spPr>
      </p:pic>
      <p:sp>
        <p:nvSpPr>
          <p:cNvPr id="10" name="文字方塊 9">
            <a:extLst>
              <a:ext uri="{FF2B5EF4-FFF2-40B4-BE49-F238E27FC236}">
                <a16:creationId xmlns:a16="http://schemas.microsoft.com/office/drawing/2014/main" id="{89FCD10F-164D-402A-9B88-DF9424761C66}"/>
              </a:ext>
            </a:extLst>
          </p:cNvPr>
          <p:cNvSpPr txBox="1"/>
          <p:nvPr/>
        </p:nvSpPr>
        <p:spPr>
          <a:xfrm>
            <a:off x="3728729" y="4567913"/>
            <a:ext cx="4880913" cy="1107996"/>
          </a:xfrm>
          <a:prstGeom prst="rect">
            <a:avLst/>
          </a:prstGeom>
          <a:noFill/>
        </p:spPr>
        <p:txBody>
          <a:bodyPr wrap="square" rtlCol="0">
            <a:spAutoFit/>
          </a:bodyPr>
          <a:lstStyle/>
          <a:p>
            <a:pPr marL="285750" indent="-285750">
              <a:buFont typeface="Arial" panose="020B0604020202020204" pitchFamily="34" charset="0"/>
              <a:buChar char="•"/>
            </a:pPr>
            <a:r>
              <a:rPr lang="sq-AL" altLang="zh-TW" sz="2200" dirty="0"/>
              <a:t>X</a:t>
            </a:r>
            <a:r>
              <a:rPr lang="zh-TW" altLang="zh-TW" baseline="-25000" dirty="0"/>
              <a:t>α</a:t>
            </a:r>
            <a:r>
              <a:rPr lang="zh-TW" altLang="zh-TW" dirty="0"/>
              <a:t> </a:t>
            </a:r>
            <a:r>
              <a:rPr lang="en-US" altLang="zh-TW" sz="2200" dirty="0">
                <a:ea typeface="Pyunji R" panose="02030504000101010101" pitchFamily="18" charset="-127"/>
              </a:rPr>
              <a:t>(t)</a:t>
            </a:r>
            <a:r>
              <a:rPr lang="zh-TW" altLang="en-US" sz="2200" dirty="0">
                <a:ea typeface="Pyunji R" panose="02030504000101010101" pitchFamily="18" charset="-127"/>
              </a:rPr>
              <a:t>為</a:t>
            </a:r>
            <a:r>
              <a:rPr lang="zh-TW" altLang="zh-TW" dirty="0"/>
              <a:t>α</a:t>
            </a:r>
            <a:r>
              <a:rPr lang="zh-TW" altLang="en-US" sz="2200" dirty="0"/>
              <a:t>粒子目前位置</a:t>
            </a:r>
            <a:endParaRPr lang="en-US" altLang="zh-TW" sz="2200" dirty="0"/>
          </a:p>
          <a:p>
            <a:pPr marL="285750" indent="-285750">
              <a:buFont typeface="Arial" panose="020B0604020202020204" pitchFamily="34" charset="0"/>
              <a:buChar char="•"/>
            </a:pPr>
            <a:r>
              <a:rPr lang="el-GR" altLang="zh-TW" sz="2200" dirty="0">
                <a:latin typeface="Pyunji R" panose="02030504000101010101" pitchFamily="18" charset="-127"/>
                <a:ea typeface="Pyunji R" panose="02030504000101010101" pitchFamily="18" charset="-127"/>
              </a:rPr>
              <a:t>ρ</a:t>
            </a:r>
            <a:r>
              <a:rPr lang="zh-TW" altLang="zh-TW" baseline="-25000" dirty="0"/>
              <a:t>α</a:t>
            </a:r>
            <a:r>
              <a:rPr lang="zh-TW" altLang="en-US" sz="2200" dirty="0">
                <a:latin typeface="+mn-ea"/>
              </a:rPr>
              <a:t>為</a:t>
            </a:r>
            <a:r>
              <a:rPr lang="zh-TW" altLang="zh-TW" dirty="0"/>
              <a:t>α</a:t>
            </a:r>
            <a:r>
              <a:rPr lang="zh-TW" altLang="en-US" sz="2200" dirty="0"/>
              <a:t>粒子的傳播</a:t>
            </a:r>
            <a:endParaRPr lang="en-US" altLang="zh-TW" sz="2200" dirty="0"/>
          </a:p>
          <a:p>
            <a:pPr marL="285750" indent="-285750">
              <a:buFont typeface="Arial" panose="020B0604020202020204" pitchFamily="34" charset="0"/>
              <a:buChar char="•"/>
            </a:pPr>
            <a:r>
              <a:rPr lang="el-GR" altLang="zh-TW" sz="2200" dirty="0">
                <a:latin typeface="Pyunji R" panose="02030504000101010101" pitchFamily="18" charset="-127"/>
                <a:ea typeface="Pyunji R" panose="02030504000101010101" pitchFamily="18" charset="-127"/>
              </a:rPr>
              <a:t>Δ</a:t>
            </a:r>
            <a:r>
              <a:rPr lang="zh-TW" altLang="zh-TW" baseline="-25000" dirty="0"/>
              <a:t>α</a:t>
            </a:r>
            <a:r>
              <a:rPr lang="zh-TW" altLang="en-US" sz="2200" dirty="0">
                <a:latin typeface="Pyunji R" panose="02030504000101010101" pitchFamily="18" charset="-127"/>
                <a:ea typeface="Pyunji R" panose="02030504000101010101" pitchFamily="18" charset="-127"/>
              </a:rPr>
              <a:t>為人類位置與</a:t>
            </a:r>
            <a:r>
              <a:rPr lang="zh-TW" altLang="zh-TW" dirty="0"/>
              <a:t>α</a:t>
            </a:r>
            <a:r>
              <a:rPr lang="zh-TW" altLang="en-US" sz="2200" dirty="0"/>
              <a:t>粒子的差異</a:t>
            </a:r>
          </a:p>
        </p:txBody>
      </p:sp>
    </p:spTree>
    <p:extLst>
      <p:ext uri="{BB962C8B-B14F-4D97-AF65-F5344CB8AC3E}">
        <p14:creationId xmlns:p14="http://schemas.microsoft.com/office/powerpoint/2010/main" val="174299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6B32F0D0-88C7-4B92-BCC0-B7F3C2276698}"/>
              </a:ext>
            </a:extLst>
          </p:cNvPr>
          <p:cNvPicPr>
            <a:picLocks noChangeAspect="1"/>
          </p:cNvPicPr>
          <p:nvPr/>
        </p:nvPicPr>
        <p:blipFill>
          <a:blip r:embed="rId2"/>
          <a:stretch>
            <a:fillRect/>
          </a:stretch>
        </p:blipFill>
        <p:spPr>
          <a:xfrm>
            <a:off x="1042166" y="659825"/>
            <a:ext cx="5053834" cy="947849"/>
          </a:xfrm>
          <a:prstGeom prst="rect">
            <a:avLst/>
          </a:prstGeom>
          <a:ln w="12700">
            <a:solidFill>
              <a:schemeClr val="tx1"/>
            </a:solidFill>
          </a:ln>
        </p:spPr>
      </p:pic>
      <p:sp>
        <p:nvSpPr>
          <p:cNvPr id="5" name="文字方塊 4">
            <a:extLst>
              <a:ext uri="{FF2B5EF4-FFF2-40B4-BE49-F238E27FC236}">
                <a16:creationId xmlns:a16="http://schemas.microsoft.com/office/drawing/2014/main" id="{1888083B-D68F-47F8-B4B2-76220E293130}"/>
              </a:ext>
            </a:extLst>
          </p:cNvPr>
          <p:cNvSpPr txBox="1"/>
          <p:nvPr/>
        </p:nvSpPr>
        <p:spPr>
          <a:xfrm>
            <a:off x="1270238" y="1724025"/>
            <a:ext cx="2951449" cy="769441"/>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err="1"/>
              <a:t>x</a:t>
            </a:r>
            <a:r>
              <a:rPr lang="en-US" altLang="zh-TW" sz="2200" baseline="-25000" dirty="0" err="1"/>
              <a:t>h</a:t>
            </a:r>
            <a:r>
              <a:rPr lang="zh-TW" altLang="en-US" sz="2200" dirty="0"/>
              <a:t>為人類行走的區域</a:t>
            </a:r>
            <a:endParaRPr lang="en-US" altLang="zh-TW" sz="2200" dirty="0"/>
          </a:p>
          <a:p>
            <a:pPr marL="285750" indent="-285750">
              <a:buFont typeface="Arial" panose="020B0604020202020204" pitchFamily="34" charset="0"/>
              <a:buChar char="•"/>
            </a:pPr>
            <a:r>
              <a:rPr lang="en-US" altLang="zh-TW" sz="2200" dirty="0"/>
              <a:t>S</a:t>
            </a:r>
            <a:r>
              <a:rPr lang="el-GR" altLang="zh-TW" sz="2000" dirty="0"/>
              <a:t> </a:t>
            </a:r>
            <a:r>
              <a:rPr lang="zh-TW" altLang="zh-TW" baseline="-25000" dirty="0"/>
              <a:t>α</a:t>
            </a:r>
            <a:r>
              <a:rPr lang="zh-TW" altLang="en-US" sz="2000" dirty="0"/>
              <a:t>為</a:t>
            </a:r>
            <a:r>
              <a:rPr lang="zh-TW" altLang="zh-TW" dirty="0"/>
              <a:t>α</a:t>
            </a:r>
            <a:r>
              <a:rPr lang="zh-TW" altLang="en-US" sz="2000" dirty="0"/>
              <a:t>粒子的速度</a:t>
            </a:r>
            <a:endParaRPr lang="zh-TW" altLang="en-US" sz="2200" baseline="-25000" dirty="0"/>
          </a:p>
        </p:txBody>
      </p:sp>
      <p:pic>
        <p:nvPicPr>
          <p:cNvPr id="6" name="圖片 5">
            <a:extLst>
              <a:ext uri="{FF2B5EF4-FFF2-40B4-BE49-F238E27FC236}">
                <a16:creationId xmlns:a16="http://schemas.microsoft.com/office/drawing/2014/main" id="{AA9B05A7-A898-4217-BD0E-DE6921F9FED7}"/>
              </a:ext>
            </a:extLst>
          </p:cNvPr>
          <p:cNvPicPr>
            <a:picLocks noChangeAspect="1"/>
          </p:cNvPicPr>
          <p:nvPr/>
        </p:nvPicPr>
        <p:blipFill>
          <a:blip r:embed="rId3"/>
          <a:stretch>
            <a:fillRect/>
          </a:stretch>
        </p:blipFill>
        <p:spPr>
          <a:xfrm>
            <a:off x="4957081" y="1826945"/>
            <a:ext cx="4396469" cy="639097"/>
          </a:xfrm>
          <a:prstGeom prst="rect">
            <a:avLst/>
          </a:prstGeom>
          <a:ln w="12700">
            <a:solidFill>
              <a:schemeClr val="tx1"/>
            </a:solidFill>
          </a:ln>
        </p:spPr>
      </p:pic>
      <p:pic>
        <p:nvPicPr>
          <p:cNvPr id="7" name="圖片 6">
            <a:extLst>
              <a:ext uri="{FF2B5EF4-FFF2-40B4-BE49-F238E27FC236}">
                <a16:creationId xmlns:a16="http://schemas.microsoft.com/office/drawing/2014/main" id="{C97A5F28-BC05-4EFB-9377-B37E6D70A10A}"/>
              </a:ext>
            </a:extLst>
          </p:cNvPr>
          <p:cNvPicPr>
            <a:picLocks noChangeAspect="1"/>
          </p:cNvPicPr>
          <p:nvPr/>
        </p:nvPicPr>
        <p:blipFill>
          <a:blip r:embed="rId4"/>
          <a:stretch>
            <a:fillRect/>
          </a:stretch>
        </p:blipFill>
        <p:spPr>
          <a:xfrm>
            <a:off x="1042165" y="3054233"/>
            <a:ext cx="5188067" cy="769441"/>
          </a:xfrm>
          <a:prstGeom prst="rect">
            <a:avLst/>
          </a:prstGeom>
          <a:ln w="12700">
            <a:solidFill>
              <a:schemeClr val="tx1"/>
            </a:solidFill>
          </a:ln>
        </p:spPr>
      </p:pic>
      <p:sp>
        <p:nvSpPr>
          <p:cNvPr id="8" name="文字方塊 7">
            <a:extLst>
              <a:ext uri="{FF2B5EF4-FFF2-40B4-BE49-F238E27FC236}">
                <a16:creationId xmlns:a16="http://schemas.microsoft.com/office/drawing/2014/main" id="{76458933-9400-450B-88A6-1C0857A8076B}"/>
              </a:ext>
            </a:extLst>
          </p:cNvPr>
          <p:cNvSpPr txBox="1"/>
          <p:nvPr/>
        </p:nvSpPr>
        <p:spPr>
          <a:xfrm>
            <a:off x="1270238" y="3940025"/>
            <a:ext cx="4559261" cy="769441"/>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a:t>A</a:t>
            </a:r>
            <a:r>
              <a:rPr lang="zh-TW" altLang="zh-TW" baseline="-25000" dirty="0"/>
              <a:t>α</a:t>
            </a:r>
            <a:r>
              <a:rPr lang="zh-TW" altLang="en-US" sz="2200" dirty="0">
                <a:latin typeface="+mn-ea"/>
              </a:rPr>
              <a:t>為</a:t>
            </a:r>
            <a:r>
              <a:rPr lang="zh-TW" altLang="zh-TW" dirty="0"/>
              <a:t>α</a:t>
            </a:r>
            <a:r>
              <a:rPr lang="zh-TW" altLang="en-US" sz="2200" dirty="0">
                <a:latin typeface="+mn-ea"/>
              </a:rPr>
              <a:t>粒子的傳播面積，即圓面積</a:t>
            </a:r>
            <a:endParaRPr lang="en-US" altLang="zh-TW" sz="2200" dirty="0">
              <a:latin typeface="+mn-ea"/>
            </a:endParaRPr>
          </a:p>
          <a:p>
            <a:pPr marL="285750" indent="-285750">
              <a:buFont typeface="Arial" panose="020B0604020202020204" pitchFamily="34" charset="0"/>
              <a:buChar char="•"/>
            </a:pPr>
            <a:r>
              <a:rPr lang="en-US" altLang="zh-TW" sz="2200" dirty="0"/>
              <a:t>X</a:t>
            </a:r>
            <a:r>
              <a:rPr lang="en-US" altLang="zh-TW" sz="2200" baseline="-25000" dirty="0"/>
              <a:t>T</a:t>
            </a:r>
            <a:r>
              <a:rPr lang="zh-TW" altLang="en-US" sz="2200" dirty="0">
                <a:latin typeface="+mn-ea"/>
              </a:rPr>
              <a:t>為總速度的平均</a:t>
            </a:r>
          </a:p>
        </p:txBody>
      </p:sp>
      <p:pic>
        <p:nvPicPr>
          <p:cNvPr id="9" name="圖片 8">
            <a:extLst>
              <a:ext uri="{FF2B5EF4-FFF2-40B4-BE49-F238E27FC236}">
                <a16:creationId xmlns:a16="http://schemas.microsoft.com/office/drawing/2014/main" id="{F162707E-25BB-4CF6-9F57-7CF1BDD17485}"/>
              </a:ext>
            </a:extLst>
          </p:cNvPr>
          <p:cNvPicPr>
            <a:picLocks noChangeAspect="1"/>
          </p:cNvPicPr>
          <p:nvPr/>
        </p:nvPicPr>
        <p:blipFill>
          <a:blip r:embed="rId5"/>
          <a:stretch>
            <a:fillRect/>
          </a:stretch>
        </p:blipFill>
        <p:spPr>
          <a:xfrm>
            <a:off x="6935082" y="3054233"/>
            <a:ext cx="2580393" cy="769591"/>
          </a:xfrm>
          <a:prstGeom prst="rect">
            <a:avLst/>
          </a:prstGeom>
          <a:ln w="12700">
            <a:solidFill>
              <a:schemeClr val="tx1"/>
            </a:solidFill>
          </a:ln>
        </p:spPr>
      </p:pic>
      <p:sp>
        <p:nvSpPr>
          <p:cNvPr id="10" name="文字方塊 9">
            <a:extLst>
              <a:ext uri="{FF2B5EF4-FFF2-40B4-BE49-F238E27FC236}">
                <a16:creationId xmlns:a16="http://schemas.microsoft.com/office/drawing/2014/main" id="{7EED639C-101D-4275-8336-F19BA8D2A16D}"/>
              </a:ext>
            </a:extLst>
          </p:cNvPr>
          <p:cNvSpPr txBox="1"/>
          <p:nvPr/>
        </p:nvSpPr>
        <p:spPr>
          <a:xfrm>
            <a:off x="6851888" y="3940025"/>
            <a:ext cx="3074881" cy="430887"/>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a:t>r</a:t>
            </a:r>
            <a:r>
              <a:rPr lang="zh-TW" altLang="en-US" sz="2200" dirty="0"/>
              <a:t>為</a:t>
            </a:r>
            <a:r>
              <a:rPr lang="en-US" altLang="zh-TW" sz="2200" dirty="0"/>
              <a:t>[0,1]</a:t>
            </a:r>
            <a:r>
              <a:rPr lang="zh-TW" altLang="en-US" sz="2200" dirty="0"/>
              <a:t>之間的隨機數</a:t>
            </a:r>
          </a:p>
        </p:txBody>
      </p:sp>
      <p:pic>
        <p:nvPicPr>
          <p:cNvPr id="11" name="圖片 10">
            <a:extLst>
              <a:ext uri="{FF2B5EF4-FFF2-40B4-BE49-F238E27FC236}">
                <a16:creationId xmlns:a16="http://schemas.microsoft.com/office/drawing/2014/main" id="{2CAA68B5-3EDE-4E78-B425-C3B9E7CA6EFD}"/>
              </a:ext>
            </a:extLst>
          </p:cNvPr>
          <p:cNvPicPr>
            <a:picLocks noChangeAspect="1"/>
          </p:cNvPicPr>
          <p:nvPr/>
        </p:nvPicPr>
        <p:blipFill>
          <a:blip r:embed="rId6"/>
          <a:stretch>
            <a:fillRect/>
          </a:stretch>
        </p:blipFill>
        <p:spPr>
          <a:xfrm>
            <a:off x="4128073" y="4968692"/>
            <a:ext cx="3402852" cy="1092118"/>
          </a:xfrm>
          <a:prstGeom prst="rect">
            <a:avLst/>
          </a:prstGeom>
          <a:ln w="12700">
            <a:solidFill>
              <a:schemeClr val="tx1"/>
            </a:solidFill>
          </a:ln>
        </p:spPr>
      </p:pic>
    </p:spTree>
    <p:extLst>
      <p:ext uri="{BB962C8B-B14F-4D97-AF65-F5344CB8AC3E}">
        <p14:creationId xmlns:p14="http://schemas.microsoft.com/office/powerpoint/2010/main" val="23840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C854D0-491A-4262-9B29-68CEF9D286D1}"/>
              </a:ext>
            </a:extLst>
          </p:cNvPr>
          <p:cNvSpPr>
            <a:spLocks noGrp="1"/>
          </p:cNvSpPr>
          <p:nvPr>
            <p:ph type="title"/>
          </p:nvPr>
        </p:nvSpPr>
        <p:spPr>
          <a:xfrm>
            <a:off x="1201102" y="284879"/>
            <a:ext cx="9789795" cy="1046897"/>
          </a:xfrm>
        </p:spPr>
        <p:txBody>
          <a:bodyPr>
            <a:normAutofit/>
          </a:bodyPr>
          <a:lstStyle/>
          <a:p>
            <a:r>
              <a:rPr lang="zh-TW" altLang="en-US" sz="3600" dirty="0"/>
              <a:t>目錄</a:t>
            </a:r>
          </a:p>
        </p:txBody>
      </p:sp>
      <p:pic>
        <p:nvPicPr>
          <p:cNvPr id="4" name="內容版面配置區 3">
            <a:extLst>
              <a:ext uri="{FF2B5EF4-FFF2-40B4-BE49-F238E27FC236}">
                <a16:creationId xmlns:a16="http://schemas.microsoft.com/office/drawing/2014/main" id="{ADE02947-489D-42C8-B105-59687B362615}"/>
              </a:ext>
            </a:extLst>
          </p:cNvPr>
          <p:cNvPicPr>
            <a:picLocks noGrp="1" noChangeAspect="1"/>
          </p:cNvPicPr>
          <p:nvPr>
            <p:ph idx="1"/>
          </p:nvPr>
        </p:nvPicPr>
        <p:blipFill>
          <a:blip r:embed="rId2"/>
          <a:stretch>
            <a:fillRect/>
          </a:stretch>
        </p:blipFill>
        <p:spPr>
          <a:xfrm>
            <a:off x="1686165" y="1987103"/>
            <a:ext cx="993734" cy="969348"/>
          </a:xfrm>
          <a:prstGeom prst="rect">
            <a:avLst/>
          </a:prstGeom>
        </p:spPr>
      </p:pic>
      <p:sp>
        <p:nvSpPr>
          <p:cNvPr id="5" name="Google Shape;523;p28">
            <a:extLst>
              <a:ext uri="{FF2B5EF4-FFF2-40B4-BE49-F238E27FC236}">
                <a16:creationId xmlns:a16="http://schemas.microsoft.com/office/drawing/2014/main" id="{791FF589-CC4A-4173-B075-64C15197AAA5}"/>
              </a:ext>
            </a:extLst>
          </p:cNvPr>
          <p:cNvSpPr txBox="1"/>
          <p:nvPr/>
        </p:nvSpPr>
        <p:spPr>
          <a:xfrm>
            <a:off x="2516113" y="2127381"/>
            <a:ext cx="1197758" cy="572700"/>
          </a:xfrm>
          <a:prstGeom prst="rect">
            <a:avLst/>
          </a:prstGeom>
          <a:noFill/>
          <a:ln>
            <a:noFill/>
          </a:ln>
        </p:spPr>
        <p:txBody>
          <a:bodyPr spcFirstLastPara="1" wrap="square" lIns="91425" tIns="91425" rIns="0" bIns="91425" anchor="t" anchorCtr="0">
            <a:noAutofit/>
          </a:bodyPr>
          <a:lstStyle/>
          <a:p>
            <a:pPr lvl="0" algn="ctr" rtl="0">
              <a:spcBef>
                <a:spcPts val="0"/>
              </a:spcBef>
              <a:spcAft>
                <a:spcPts val="0"/>
              </a:spcAft>
            </a:pPr>
            <a:r>
              <a:rPr lang="zh-TW" altLang="en-US" sz="2800" b="1" dirty="0">
                <a:solidFill>
                  <a:schemeClr val="dk1"/>
                </a:solidFill>
                <a:latin typeface="微軟正黑體" panose="020B0604030504040204" pitchFamily="34" charset="-120"/>
                <a:ea typeface="微軟正黑體" panose="020B0604030504040204" pitchFamily="34" charset="-120"/>
                <a:cs typeface="Asap"/>
                <a:sym typeface="Asap"/>
              </a:rPr>
              <a:t>介紹</a:t>
            </a:r>
            <a:endParaRPr sz="1800" dirty="0">
              <a:solidFill>
                <a:schemeClr val="dk1"/>
              </a:solidFill>
              <a:latin typeface="微軟正黑體" panose="020B0604030504040204" pitchFamily="34" charset="-120"/>
              <a:ea typeface="微軟正黑體" panose="020B0604030504040204" pitchFamily="34" charset="-120"/>
              <a:cs typeface="Asap"/>
              <a:sym typeface="Asap"/>
            </a:endParaRPr>
          </a:p>
        </p:txBody>
      </p:sp>
      <p:pic>
        <p:nvPicPr>
          <p:cNvPr id="3" name="圖片 2">
            <a:extLst>
              <a:ext uri="{FF2B5EF4-FFF2-40B4-BE49-F238E27FC236}">
                <a16:creationId xmlns:a16="http://schemas.microsoft.com/office/drawing/2014/main" id="{C3D9BEE8-5943-46B3-89DD-7B6FEA6010FA}"/>
              </a:ext>
            </a:extLst>
          </p:cNvPr>
          <p:cNvPicPr>
            <a:picLocks noChangeAspect="1"/>
          </p:cNvPicPr>
          <p:nvPr/>
        </p:nvPicPr>
        <p:blipFill>
          <a:blip r:embed="rId3"/>
          <a:stretch>
            <a:fillRect/>
          </a:stretch>
        </p:blipFill>
        <p:spPr>
          <a:xfrm>
            <a:off x="1715468" y="3416876"/>
            <a:ext cx="993734" cy="969348"/>
          </a:xfrm>
          <a:prstGeom prst="rect">
            <a:avLst/>
          </a:prstGeom>
        </p:spPr>
      </p:pic>
      <p:sp>
        <p:nvSpPr>
          <p:cNvPr id="7" name="Google Shape;523;p28">
            <a:extLst>
              <a:ext uri="{FF2B5EF4-FFF2-40B4-BE49-F238E27FC236}">
                <a16:creationId xmlns:a16="http://schemas.microsoft.com/office/drawing/2014/main" id="{64ECCF36-F081-4C6B-BB48-83191760D9DD}"/>
              </a:ext>
            </a:extLst>
          </p:cNvPr>
          <p:cNvSpPr txBox="1"/>
          <p:nvPr/>
        </p:nvSpPr>
        <p:spPr>
          <a:xfrm>
            <a:off x="2679899" y="3631000"/>
            <a:ext cx="2845726" cy="572700"/>
          </a:xfrm>
          <a:prstGeom prst="rect">
            <a:avLst/>
          </a:prstGeom>
          <a:noFill/>
          <a:ln>
            <a:noFill/>
          </a:ln>
        </p:spPr>
        <p:txBody>
          <a:bodyPr spcFirstLastPara="1" wrap="square" lIns="91425" tIns="91425" rIns="0" bIns="91425" anchor="t" anchorCtr="0">
            <a:noAutofit/>
          </a:bodyPr>
          <a:lstStyle/>
          <a:p>
            <a:pPr lvl="0"/>
            <a:r>
              <a:rPr lang="zh-TW" altLang="en-US" sz="2800" b="1" dirty="0">
                <a:latin typeface="微軟正黑體" panose="020B0604030504040204" pitchFamily="34" charset="-120"/>
                <a:ea typeface="微軟正黑體" panose="020B0604030504040204" pitchFamily="34" charset="-120"/>
              </a:rPr>
              <a:t>實驗與結果</a:t>
            </a:r>
            <a:endParaRPr sz="2800" dirty="0">
              <a:solidFill>
                <a:schemeClr val="dk1"/>
              </a:solidFill>
              <a:latin typeface="微軟正黑體" panose="020B0604030504040204" pitchFamily="34" charset="-120"/>
              <a:ea typeface="微軟正黑體" panose="020B0604030504040204" pitchFamily="34" charset="-120"/>
              <a:cs typeface="Asap"/>
              <a:sym typeface="Asap"/>
            </a:endParaRPr>
          </a:p>
        </p:txBody>
      </p:sp>
      <p:pic>
        <p:nvPicPr>
          <p:cNvPr id="8" name="圖片 7">
            <a:extLst>
              <a:ext uri="{FF2B5EF4-FFF2-40B4-BE49-F238E27FC236}">
                <a16:creationId xmlns:a16="http://schemas.microsoft.com/office/drawing/2014/main" id="{0032AF2A-BEA7-4515-9757-887CED724BB7}"/>
              </a:ext>
            </a:extLst>
          </p:cNvPr>
          <p:cNvPicPr>
            <a:picLocks noChangeAspect="1"/>
          </p:cNvPicPr>
          <p:nvPr/>
        </p:nvPicPr>
        <p:blipFill>
          <a:blip r:embed="rId4"/>
          <a:stretch>
            <a:fillRect/>
          </a:stretch>
        </p:blipFill>
        <p:spPr>
          <a:xfrm>
            <a:off x="6472313" y="1922705"/>
            <a:ext cx="999831" cy="969348"/>
          </a:xfrm>
          <a:prstGeom prst="rect">
            <a:avLst/>
          </a:prstGeom>
        </p:spPr>
      </p:pic>
      <p:sp>
        <p:nvSpPr>
          <p:cNvPr id="9" name="Google Shape;523;p28">
            <a:extLst>
              <a:ext uri="{FF2B5EF4-FFF2-40B4-BE49-F238E27FC236}">
                <a16:creationId xmlns:a16="http://schemas.microsoft.com/office/drawing/2014/main" id="{CCCB7468-8EE6-42A7-8AD9-ADC8BBBDC9DC}"/>
              </a:ext>
            </a:extLst>
          </p:cNvPr>
          <p:cNvSpPr txBox="1"/>
          <p:nvPr/>
        </p:nvSpPr>
        <p:spPr>
          <a:xfrm>
            <a:off x="7472144" y="2057242"/>
            <a:ext cx="3375661" cy="572700"/>
          </a:xfrm>
          <a:prstGeom prst="rect">
            <a:avLst/>
          </a:prstGeom>
          <a:noFill/>
          <a:ln>
            <a:noFill/>
          </a:ln>
        </p:spPr>
        <p:txBody>
          <a:bodyPr spcFirstLastPara="1" wrap="square" lIns="91425" tIns="91425" rIns="0" bIns="91425" anchor="t" anchorCtr="0">
            <a:noAutofit/>
          </a:bodyPr>
          <a:lstStyle/>
          <a:p>
            <a:pPr lvl="0" rtl="0">
              <a:spcBef>
                <a:spcPts val="0"/>
              </a:spcBef>
              <a:spcAft>
                <a:spcPts val="0"/>
              </a:spcAft>
            </a:pPr>
            <a:r>
              <a:rPr lang="zh-TW" altLang="en-US" sz="2800" b="1" dirty="0">
                <a:solidFill>
                  <a:schemeClr val="dk1"/>
                </a:solidFill>
                <a:latin typeface="微軟正黑體" panose="020B0604030504040204" pitchFamily="34" charset="-120"/>
                <a:ea typeface="微軟正黑體" panose="020B0604030504040204" pitchFamily="34" charset="-120"/>
                <a:cs typeface="Asap"/>
                <a:sym typeface="Asap"/>
              </a:rPr>
              <a:t>討論</a:t>
            </a:r>
            <a:endParaRPr sz="1800" dirty="0">
              <a:solidFill>
                <a:schemeClr val="dk1"/>
              </a:solidFill>
              <a:latin typeface="微軟正黑體" panose="020B0604030504040204" pitchFamily="34" charset="-120"/>
              <a:ea typeface="微軟正黑體" panose="020B0604030504040204" pitchFamily="34" charset="-120"/>
              <a:cs typeface="Asap"/>
              <a:sym typeface="Asap"/>
            </a:endParaRPr>
          </a:p>
        </p:txBody>
      </p:sp>
      <p:pic>
        <p:nvPicPr>
          <p:cNvPr id="10" name="圖片 9">
            <a:extLst>
              <a:ext uri="{FF2B5EF4-FFF2-40B4-BE49-F238E27FC236}">
                <a16:creationId xmlns:a16="http://schemas.microsoft.com/office/drawing/2014/main" id="{168EE906-9590-4673-A364-33045151BAF7}"/>
              </a:ext>
            </a:extLst>
          </p:cNvPr>
          <p:cNvPicPr>
            <a:picLocks noChangeAspect="1"/>
          </p:cNvPicPr>
          <p:nvPr/>
        </p:nvPicPr>
        <p:blipFill>
          <a:blip r:embed="rId5"/>
          <a:stretch>
            <a:fillRect/>
          </a:stretch>
        </p:blipFill>
        <p:spPr>
          <a:xfrm>
            <a:off x="6490056" y="3416876"/>
            <a:ext cx="999831" cy="969348"/>
          </a:xfrm>
          <a:prstGeom prst="rect">
            <a:avLst/>
          </a:prstGeom>
        </p:spPr>
      </p:pic>
      <p:sp>
        <p:nvSpPr>
          <p:cNvPr id="11" name="矩形 10">
            <a:extLst>
              <a:ext uri="{FF2B5EF4-FFF2-40B4-BE49-F238E27FC236}">
                <a16:creationId xmlns:a16="http://schemas.microsoft.com/office/drawing/2014/main" id="{633733CB-32B3-43EA-8E92-4D148C94F522}"/>
              </a:ext>
            </a:extLst>
          </p:cNvPr>
          <p:cNvSpPr/>
          <p:nvPr/>
        </p:nvSpPr>
        <p:spPr>
          <a:xfrm>
            <a:off x="7514009" y="3704839"/>
            <a:ext cx="902811" cy="523220"/>
          </a:xfrm>
          <a:prstGeom prst="rect">
            <a:avLst/>
          </a:prstGeom>
        </p:spPr>
        <p:txBody>
          <a:bodyPr wrap="none">
            <a:spAutoFit/>
          </a:bodyPr>
          <a:lstStyle/>
          <a:p>
            <a:r>
              <a:rPr lang="zh-TW" altLang="en-US" sz="2800" b="1" dirty="0">
                <a:latin typeface="微軟正黑體" panose="020B0604030504040204" pitchFamily="34" charset="-120"/>
                <a:ea typeface="微軟正黑體" panose="020B0604030504040204" pitchFamily="34" charset="-120"/>
              </a:rPr>
              <a:t>結論</a:t>
            </a:r>
          </a:p>
        </p:txBody>
      </p:sp>
      <p:cxnSp>
        <p:nvCxnSpPr>
          <p:cNvPr id="14" name="直線接點 13">
            <a:extLst>
              <a:ext uri="{FF2B5EF4-FFF2-40B4-BE49-F238E27FC236}">
                <a16:creationId xmlns:a16="http://schemas.microsoft.com/office/drawing/2014/main" id="{FE940A48-F224-4D2F-B29F-074E1051F6C3}"/>
              </a:ext>
            </a:extLst>
          </p:cNvPr>
          <p:cNvCxnSpPr>
            <a:cxnSpLocks/>
          </p:cNvCxnSpPr>
          <p:nvPr/>
        </p:nvCxnSpPr>
        <p:spPr>
          <a:xfrm>
            <a:off x="1047750" y="1247776"/>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9076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BD322402-2851-459B-87CB-206E995CF0DC}"/>
              </a:ext>
            </a:extLst>
          </p:cNvPr>
          <p:cNvSpPr>
            <a:spLocks noGrp="1"/>
          </p:cNvSpPr>
          <p:nvPr>
            <p:ph idx="1"/>
          </p:nvPr>
        </p:nvSpPr>
        <p:spPr>
          <a:xfrm>
            <a:off x="838200" y="558800"/>
            <a:ext cx="10515600" cy="4351338"/>
          </a:xfrm>
        </p:spPr>
        <p:txBody>
          <a:bodyPr>
            <a:normAutofit/>
          </a:bodyPr>
          <a:lstStyle/>
          <a:p>
            <a:r>
              <a:rPr lang="zh-TW" altLang="en-US" sz="2400" dirty="0"/>
              <a:t>演算法：</a:t>
            </a:r>
            <a:endParaRPr lang="en-US" altLang="zh-TW" sz="2400" dirty="0"/>
          </a:p>
          <a:p>
            <a:endParaRPr lang="en-US" altLang="zh-TW" sz="2400" dirty="0"/>
          </a:p>
          <a:p>
            <a:r>
              <a:rPr lang="zh-TW" altLang="en-US" sz="2400" dirty="0"/>
              <a:t>時間複雜度：</a:t>
            </a:r>
            <a:r>
              <a:rPr lang="en-US" altLang="zh-TW" sz="2400" dirty="0"/>
              <a:t>O(N*m)</a:t>
            </a:r>
          </a:p>
        </p:txBody>
      </p:sp>
      <p:pic>
        <p:nvPicPr>
          <p:cNvPr id="4" name="圖片 3">
            <a:extLst>
              <a:ext uri="{FF2B5EF4-FFF2-40B4-BE49-F238E27FC236}">
                <a16:creationId xmlns:a16="http://schemas.microsoft.com/office/drawing/2014/main" id="{673AE9AF-E9CE-440E-972E-B56F64C83185}"/>
              </a:ext>
            </a:extLst>
          </p:cNvPr>
          <p:cNvPicPr>
            <a:picLocks noChangeAspect="1"/>
          </p:cNvPicPr>
          <p:nvPr/>
        </p:nvPicPr>
        <p:blipFill>
          <a:blip r:embed="rId2"/>
          <a:stretch>
            <a:fillRect/>
          </a:stretch>
        </p:blipFill>
        <p:spPr>
          <a:xfrm>
            <a:off x="4705355" y="296069"/>
            <a:ext cx="4099370" cy="3704431"/>
          </a:xfrm>
          <a:prstGeom prst="rect">
            <a:avLst/>
          </a:prstGeom>
        </p:spPr>
      </p:pic>
      <p:pic>
        <p:nvPicPr>
          <p:cNvPr id="5" name="圖片 4">
            <a:extLst>
              <a:ext uri="{FF2B5EF4-FFF2-40B4-BE49-F238E27FC236}">
                <a16:creationId xmlns:a16="http://schemas.microsoft.com/office/drawing/2014/main" id="{58743059-C8B9-4682-88C4-DDF2F3B21461}"/>
              </a:ext>
            </a:extLst>
          </p:cNvPr>
          <p:cNvPicPr>
            <a:picLocks noChangeAspect="1"/>
          </p:cNvPicPr>
          <p:nvPr/>
        </p:nvPicPr>
        <p:blipFill>
          <a:blip r:embed="rId3"/>
          <a:stretch>
            <a:fillRect/>
          </a:stretch>
        </p:blipFill>
        <p:spPr>
          <a:xfrm>
            <a:off x="4659542" y="4000499"/>
            <a:ext cx="4208233" cy="2772249"/>
          </a:xfrm>
          <a:prstGeom prst="rect">
            <a:avLst/>
          </a:prstGeom>
        </p:spPr>
      </p:pic>
    </p:spTree>
    <p:extLst>
      <p:ext uri="{BB962C8B-B14F-4D97-AF65-F5344CB8AC3E}">
        <p14:creationId xmlns:p14="http://schemas.microsoft.com/office/powerpoint/2010/main" val="1697657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3D07FDA-2B10-4EC3-AA50-9D2C5213CEDD}"/>
              </a:ext>
            </a:extLst>
          </p:cNvPr>
          <p:cNvSpPr>
            <a:spLocks noGrp="1"/>
          </p:cNvSpPr>
          <p:nvPr>
            <p:ph idx="1"/>
          </p:nvPr>
        </p:nvSpPr>
        <p:spPr>
          <a:xfrm>
            <a:off x="1047750" y="1111879"/>
            <a:ext cx="10515600" cy="4413248"/>
          </a:xfrm>
        </p:spPr>
        <p:txBody>
          <a:bodyPr>
            <a:normAutofit/>
          </a:bodyPr>
          <a:lstStyle/>
          <a:p>
            <a:r>
              <a:rPr lang="zh-TW" altLang="en-US" sz="2400" dirty="0"/>
              <a:t>學者將</a:t>
            </a:r>
            <a:r>
              <a:rPr lang="en-US" altLang="zh-TW" sz="2400" dirty="0"/>
              <a:t>CDO</a:t>
            </a:r>
            <a:r>
              <a:rPr lang="zh-TW" altLang="en-US" sz="2400" dirty="0"/>
              <a:t>使用</a:t>
            </a:r>
            <a:r>
              <a:rPr lang="en-US" altLang="zh-TW" sz="2400" dirty="0"/>
              <a:t>CEC 2017 </a:t>
            </a:r>
            <a:r>
              <a:rPr lang="zh-TW" altLang="en-US" sz="2400" dirty="0"/>
              <a:t>提供的</a:t>
            </a:r>
            <a:r>
              <a:rPr lang="en-US" altLang="zh-TW" sz="2400" dirty="0"/>
              <a:t>23</a:t>
            </a:r>
            <a:r>
              <a:rPr lang="zh-TW" altLang="en-US" sz="2400" dirty="0"/>
              <a:t>個數學函數進行測試，對每種方法進行了</a:t>
            </a:r>
            <a:r>
              <a:rPr lang="en-US" altLang="zh-TW" sz="2400" dirty="0"/>
              <a:t>10</a:t>
            </a:r>
            <a:r>
              <a:rPr lang="zh-TW" altLang="en-US" sz="2400" dirty="0"/>
              <a:t>次運行的評估。</a:t>
            </a:r>
            <a:endParaRPr lang="en-US" altLang="zh-TW" sz="2400" dirty="0"/>
          </a:p>
          <a:p>
            <a:r>
              <a:rPr lang="zh-TW" altLang="en-US" sz="2400" dirty="0"/>
              <a:t>實驗設置：</a:t>
            </a:r>
            <a:endParaRPr lang="en-US" altLang="zh-TW" sz="2400" dirty="0"/>
          </a:p>
          <a:p>
            <a:endParaRPr lang="en-US" altLang="zh-TW" sz="2400" dirty="0"/>
          </a:p>
          <a:p>
            <a:pPr marL="0" indent="0">
              <a:buNone/>
            </a:pPr>
            <a:endParaRPr lang="en-US" altLang="zh-TW" sz="2400" dirty="0"/>
          </a:p>
          <a:p>
            <a:r>
              <a:rPr lang="zh-TW" altLang="en-US" sz="2400" dirty="0"/>
              <a:t>測試目標：</a:t>
            </a:r>
            <a:endParaRPr lang="en-US" altLang="zh-TW" sz="2400" dirty="0"/>
          </a:p>
          <a:p>
            <a:endParaRPr lang="en-US" altLang="zh-TW" sz="2400" dirty="0"/>
          </a:p>
          <a:p>
            <a:r>
              <a:rPr lang="zh-TW" altLang="en-US" sz="2400" dirty="0"/>
              <a:t>評估標準：</a:t>
            </a:r>
            <a:endParaRPr lang="en-US" altLang="zh-TW" sz="2400" dirty="0"/>
          </a:p>
        </p:txBody>
      </p:sp>
      <p:sp>
        <p:nvSpPr>
          <p:cNvPr id="4" name="標題 1">
            <a:extLst>
              <a:ext uri="{FF2B5EF4-FFF2-40B4-BE49-F238E27FC236}">
                <a16:creationId xmlns:a16="http://schemas.microsoft.com/office/drawing/2014/main" id="{456E663E-5E56-4EDF-B71D-C08763F1F4B4}"/>
              </a:ext>
            </a:extLst>
          </p:cNvPr>
          <p:cNvSpPr>
            <a:spLocks noGrp="1"/>
          </p:cNvSpPr>
          <p:nvPr>
            <p:ph type="title"/>
          </p:nvPr>
        </p:nvSpPr>
        <p:spPr>
          <a:xfrm>
            <a:off x="1066800" y="218342"/>
            <a:ext cx="10058400" cy="661035"/>
          </a:xfrm>
        </p:spPr>
        <p:txBody>
          <a:bodyPr>
            <a:normAutofit/>
          </a:bodyPr>
          <a:lstStyle/>
          <a:p>
            <a:r>
              <a:rPr lang="zh-TW" altLang="en-US" sz="3600" dirty="0"/>
              <a:t>實驗與結果</a:t>
            </a:r>
          </a:p>
        </p:txBody>
      </p:sp>
      <p:cxnSp>
        <p:nvCxnSpPr>
          <p:cNvPr id="5" name="直線接點 4">
            <a:extLst>
              <a:ext uri="{FF2B5EF4-FFF2-40B4-BE49-F238E27FC236}">
                <a16:creationId xmlns:a16="http://schemas.microsoft.com/office/drawing/2014/main" id="{DD09B537-0ADD-4B26-8931-2641C5E46BA5}"/>
              </a:ext>
            </a:extLst>
          </p:cNvPr>
          <p:cNvCxnSpPr>
            <a:cxnSpLocks/>
          </p:cNvCxnSpPr>
          <p:nvPr/>
        </p:nvCxnSpPr>
        <p:spPr>
          <a:xfrm>
            <a:off x="1047750" y="876301"/>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文字方塊 7">
            <a:extLst>
              <a:ext uri="{FF2B5EF4-FFF2-40B4-BE49-F238E27FC236}">
                <a16:creationId xmlns:a16="http://schemas.microsoft.com/office/drawing/2014/main" id="{EB37ABE8-8C9A-4811-BA62-C1344CCDFB72}"/>
              </a:ext>
            </a:extLst>
          </p:cNvPr>
          <p:cNvSpPr txBox="1"/>
          <p:nvPr/>
        </p:nvSpPr>
        <p:spPr>
          <a:xfrm>
            <a:off x="2689079" y="2242146"/>
            <a:ext cx="7232942" cy="769441"/>
          </a:xfrm>
          <a:prstGeom prst="rect">
            <a:avLst/>
          </a:prstGeom>
          <a:noFill/>
        </p:spPr>
        <p:txBody>
          <a:bodyPr wrap="none" rtlCol="0">
            <a:spAutoFit/>
          </a:bodyPr>
          <a:lstStyle/>
          <a:p>
            <a:pPr marL="285750" indent="-285750">
              <a:buFont typeface="Wingdings" panose="05000000000000000000" pitchFamily="2" charset="2"/>
              <a:buChar char="n"/>
            </a:pPr>
            <a:r>
              <a:rPr lang="zh-TW" altLang="en-US" sz="2200" dirty="0"/>
              <a:t>使用</a:t>
            </a:r>
            <a:r>
              <a:rPr lang="sq-AL" altLang="zh-TW" sz="2200" dirty="0"/>
              <a:t>MATLAB R2017a</a:t>
            </a:r>
            <a:endParaRPr lang="en-US" altLang="zh-TW" sz="2200" dirty="0"/>
          </a:p>
          <a:p>
            <a:pPr marL="285750" indent="-285750">
              <a:buFont typeface="Wingdings" panose="05000000000000000000" pitchFamily="2" charset="2"/>
              <a:buChar char="n"/>
            </a:pPr>
            <a:r>
              <a:rPr lang="zh-TW" altLang="en-US" sz="2200" dirty="0"/>
              <a:t>在</a:t>
            </a:r>
            <a:r>
              <a:rPr lang="sq-AL" altLang="zh-TW" sz="2200" dirty="0"/>
              <a:t>Intel Core i7 CPU</a:t>
            </a:r>
            <a:r>
              <a:rPr lang="zh-TW" altLang="sq-AL" sz="2200" dirty="0"/>
              <a:t>、</a:t>
            </a:r>
            <a:r>
              <a:rPr lang="sq-AL" altLang="zh-TW" sz="2200" dirty="0"/>
              <a:t>6 GB RAM</a:t>
            </a:r>
            <a:r>
              <a:rPr lang="zh-TW" altLang="en-US" sz="2200" dirty="0"/>
              <a:t>和</a:t>
            </a:r>
            <a:r>
              <a:rPr lang="sq-AL" altLang="zh-TW" sz="2200" dirty="0"/>
              <a:t>Windows 10</a:t>
            </a:r>
            <a:r>
              <a:rPr lang="zh-TW" altLang="en-US" sz="2200" dirty="0"/>
              <a:t>系統上運行</a:t>
            </a:r>
            <a:endParaRPr lang="en-US" altLang="zh-TW" sz="2200" dirty="0"/>
          </a:p>
        </p:txBody>
      </p:sp>
      <p:sp>
        <p:nvSpPr>
          <p:cNvPr id="9" name="文字方塊 8">
            <a:extLst>
              <a:ext uri="{FF2B5EF4-FFF2-40B4-BE49-F238E27FC236}">
                <a16:creationId xmlns:a16="http://schemas.microsoft.com/office/drawing/2014/main" id="{DACB7911-2789-4AFE-965C-BBFA8C49C348}"/>
              </a:ext>
            </a:extLst>
          </p:cNvPr>
          <p:cNvSpPr txBox="1"/>
          <p:nvPr/>
        </p:nvSpPr>
        <p:spPr>
          <a:xfrm>
            <a:off x="2689079" y="3506752"/>
            <a:ext cx="8290804" cy="430887"/>
          </a:xfrm>
          <a:prstGeom prst="rect">
            <a:avLst/>
          </a:prstGeom>
          <a:noFill/>
        </p:spPr>
        <p:txBody>
          <a:bodyPr wrap="square" rtlCol="0">
            <a:spAutoFit/>
          </a:bodyPr>
          <a:lstStyle/>
          <a:p>
            <a:pPr marL="285750" indent="-285750">
              <a:buFont typeface="Wingdings" panose="05000000000000000000" pitchFamily="2" charset="2"/>
              <a:buChar char="n"/>
            </a:pPr>
            <a:r>
              <a:rPr lang="zh-TW" altLang="en-US" sz="2200" dirty="0"/>
              <a:t>最小化問題</a:t>
            </a:r>
            <a:endParaRPr lang="en-US" altLang="zh-TW" sz="2200" dirty="0"/>
          </a:p>
        </p:txBody>
      </p:sp>
      <p:sp>
        <p:nvSpPr>
          <p:cNvPr id="10" name="文字方塊 9">
            <a:extLst>
              <a:ext uri="{FF2B5EF4-FFF2-40B4-BE49-F238E27FC236}">
                <a16:creationId xmlns:a16="http://schemas.microsoft.com/office/drawing/2014/main" id="{BA8BA583-2D31-4E94-8E70-1D098C11C339}"/>
              </a:ext>
            </a:extLst>
          </p:cNvPr>
          <p:cNvSpPr txBox="1"/>
          <p:nvPr/>
        </p:nvSpPr>
        <p:spPr>
          <a:xfrm>
            <a:off x="2689079" y="4432804"/>
            <a:ext cx="2885726" cy="1107996"/>
          </a:xfrm>
          <a:prstGeom prst="rect">
            <a:avLst/>
          </a:prstGeom>
          <a:noFill/>
        </p:spPr>
        <p:txBody>
          <a:bodyPr wrap="none" rtlCol="0">
            <a:spAutoFit/>
          </a:bodyPr>
          <a:lstStyle/>
          <a:p>
            <a:pPr marL="285750" indent="-285750">
              <a:buFont typeface="Wingdings" panose="05000000000000000000" pitchFamily="2" charset="2"/>
              <a:buChar char="n"/>
            </a:pPr>
            <a:r>
              <a:rPr lang="zh-TW" altLang="en-US" sz="2200" dirty="0"/>
              <a:t>適應度值的平均值</a:t>
            </a:r>
            <a:endParaRPr lang="en-US" altLang="zh-TW" sz="2200" dirty="0"/>
          </a:p>
          <a:p>
            <a:pPr marL="285750" indent="-285750">
              <a:buFont typeface="Wingdings" panose="05000000000000000000" pitchFamily="2" charset="2"/>
              <a:buChar char="n"/>
            </a:pPr>
            <a:r>
              <a:rPr lang="zh-TW" altLang="en-US" sz="2200" dirty="0"/>
              <a:t>標準差</a:t>
            </a:r>
            <a:endParaRPr lang="en-US" altLang="zh-TW" sz="2200" dirty="0"/>
          </a:p>
          <a:p>
            <a:pPr marL="285750" indent="-285750">
              <a:buFont typeface="Wingdings" panose="05000000000000000000" pitchFamily="2" charset="2"/>
              <a:buChar char="n"/>
            </a:pPr>
            <a:r>
              <a:rPr lang="zh-TW" altLang="en-US" sz="2200" dirty="0"/>
              <a:t>最佳值</a:t>
            </a:r>
            <a:r>
              <a:rPr lang="en-US" altLang="zh-TW" sz="2200" dirty="0"/>
              <a:t>(</a:t>
            </a:r>
            <a:r>
              <a:rPr lang="zh-TW" altLang="en-US" sz="2200" dirty="0"/>
              <a:t>最佳適應度</a:t>
            </a:r>
            <a:r>
              <a:rPr lang="en-US" altLang="zh-TW" dirty="0"/>
              <a:t>)</a:t>
            </a:r>
            <a:endParaRPr lang="zh-TW" altLang="en-US" dirty="0"/>
          </a:p>
        </p:txBody>
      </p:sp>
      <p:pic>
        <p:nvPicPr>
          <p:cNvPr id="11" name="圖片 10">
            <a:extLst>
              <a:ext uri="{FF2B5EF4-FFF2-40B4-BE49-F238E27FC236}">
                <a16:creationId xmlns:a16="http://schemas.microsoft.com/office/drawing/2014/main" id="{4D2B6846-CB18-40D2-9509-E3AD3C049DAE}"/>
              </a:ext>
            </a:extLst>
          </p:cNvPr>
          <p:cNvPicPr>
            <a:picLocks noChangeAspect="1"/>
          </p:cNvPicPr>
          <p:nvPr/>
        </p:nvPicPr>
        <p:blipFill>
          <a:blip r:embed="rId2"/>
          <a:stretch>
            <a:fillRect/>
          </a:stretch>
        </p:blipFill>
        <p:spPr>
          <a:xfrm>
            <a:off x="5889545" y="3506752"/>
            <a:ext cx="2295821" cy="782432"/>
          </a:xfrm>
          <a:prstGeom prst="rect">
            <a:avLst/>
          </a:prstGeom>
          <a:ln w="12700">
            <a:solidFill>
              <a:schemeClr val="tx1"/>
            </a:solidFill>
          </a:ln>
        </p:spPr>
      </p:pic>
      <p:pic>
        <p:nvPicPr>
          <p:cNvPr id="12" name="圖片 11">
            <a:extLst>
              <a:ext uri="{FF2B5EF4-FFF2-40B4-BE49-F238E27FC236}">
                <a16:creationId xmlns:a16="http://schemas.microsoft.com/office/drawing/2014/main" id="{C79CE63B-2C51-44F4-8CED-ECFC5F26FF98}"/>
              </a:ext>
            </a:extLst>
          </p:cNvPr>
          <p:cNvPicPr>
            <a:picLocks noChangeAspect="1"/>
          </p:cNvPicPr>
          <p:nvPr/>
        </p:nvPicPr>
        <p:blipFill>
          <a:blip r:embed="rId3"/>
          <a:stretch>
            <a:fillRect/>
          </a:stretch>
        </p:blipFill>
        <p:spPr>
          <a:xfrm>
            <a:off x="5889545" y="4586825"/>
            <a:ext cx="3377984" cy="845704"/>
          </a:xfrm>
          <a:prstGeom prst="rect">
            <a:avLst/>
          </a:prstGeom>
          <a:ln w="12700">
            <a:solidFill>
              <a:schemeClr val="tx1"/>
            </a:solidFill>
          </a:ln>
        </p:spPr>
      </p:pic>
      <p:pic>
        <p:nvPicPr>
          <p:cNvPr id="13" name="圖片 12">
            <a:extLst>
              <a:ext uri="{FF2B5EF4-FFF2-40B4-BE49-F238E27FC236}">
                <a16:creationId xmlns:a16="http://schemas.microsoft.com/office/drawing/2014/main" id="{0A2F32C9-11C8-4FA8-93BC-9DC7B3559E7C}"/>
              </a:ext>
            </a:extLst>
          </p:cNvPr>
          <p:cNvPicPr>
            <a:picLocks noChangeAspect="1"/>
          </p:cNvPicPr>
          <p:nvPr/>
        </p:nvPicPr>
        <p:blipFill>
          <a:blip r:embed="rId4"/>
          <a:stretch>
            <a:fillRect/>
          </a:stretch>
        </p:blipFill>
        <p:spPr>
          <a:xfrm>
            <a:off x="5889545" y="5771919"/>
            <a:ext cx="1723512" cy="723522"/>
          </a:xfrm>
          <a:prstGeom prst="rect">
            <a:avLst/>
          </a:prstGeom>
          <a:ln w="12700">
            <a:solidFill>
              <a:schemeClr val="tx1"/>
            </a:solidFill>
          </a:ln>
        </p:spPr>
      </p:pic>
    </p:spTree>
    <p:extLst>
      <p:ext uri="{BB962C8B-B14F-4D97-AF65-F5344CB8AC3E}">
        <p14:creationId xmlns:p14="http://schemas.microsoft.com/office/powerpoint/2010/main" val="3939460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5A72194-BD05-48CD-88A0-DCBBA218F12C}"/>
              </a:ext>
            </a:extLst>
          </p:cNvPr>
          <p:cNvSpPr>
            <a:spLocks noGrp="1"/>
          </p:cNvSpPr>
          <p:nvPr>
            <p:ph idx="1"/>
          </p:nvPr>
        </p:nvSpPr>
        <p:spPr>
          <a:xfrm>
            <a:off x="838200" y="682625"/>
            <a:ext cx="10515600" cy="4351338"/>
          </a:xfrm>
        </p:spPr>
        <p:txBody>
          <a:bodyPr>
            <a:normAutofit/>
          </a:bodyPr>
          <a:lstStyle/>
          <a:p>
            <a:r>
              <a:rPr lang="zh-TW" altLang="en-US" sz="2400" dirty="0"/>
              <a:t>使用不同的參數配置，對</a:t>
            </a:r>
            <a:r>
              <a:rPr lang="en-US" altLang="zh-TW" sz="2400" dirty="0"/>
              <a:t>CDO</a:t>
            </a:r>
            <a:r>
              <a:rPr lang="zh-TW" altLang="en-US" sz="2400" dirty="0"/>
              <a:t>、</a:t>
            </a:r>
            <a:r>
              <a:rPr lang="en-US" altLang="zh-TW" sz="2400" dirty="0"/>
              <a:t>SSO</a:t>
            </a:r>
            <a:r>
              <a:rPr lang="zh-TW" altLang="en-US" sz="2400" dirty="0"/>
              <a:t>、</a:t>
            </a:r>
            <a:r>
              <a:rPr lang="en-US" altLang="zh-TW" sz="2400" dirty="0"/>
              <a:t>GSA</a:t>
            </a:r>
            <a:r>
              <a:rPr lang="zh-TW" altLang="en-US" sz="2400" dirty="0"/>
              <a:t>進行比較</a:t>
            </a:r>
            <a:endParaRPr lang="en-US" altLang="zh-TW" sz="2400" dirty="0"/>
          </a:p>
          <a:p>
            <a:pPr marL="0" indent="0">
              <a:buNone/>
            </a:pPr>
            <a:endParaRPr lang="zh-TW" altLang="en-US" sz="2400" dirty="0"/>
          </a:p>
        </p:txBody>
      </p:sp>
      <p:pic>
        <p:nvPicPr>
          <p:cNvPr id="4" name="圖片 3">
            <a:extLst>
              <a:ext uri="{FF2B5EF4-FFF2-40B4-BE49-F238E27FC236}">
                <a16:creationId xmlns:a16="http://schemas.microsoft.com/office/drawing/2014/main" id="{C113D223-987D-4D5C-A78F-9441C3C129D2}"/>
              </a:ext>
            </a:extLst>
          </p:cNvPr>
          <p:cNvPicPr>
            <a:picLocks noChangeAspect="1"/>
          </p:cNvPicPr>
          <p:nvPr/>
        </p:nvPicPr>
        <p:blipFill>
          <a:blip r:embed="rId2"/>
          <a:stretch>
            <a:fillRect/>
          </a:stretch>
        </p:blipFill>
        <p:spPr>
          <a:xfrm>
            <a:off x="883557" y="1191260"/>
            <a:ext cx="4693532" cy="4984115"/>
          </a:xfrm>
          <a:prstGeom prst="rect">
            <a:avLst/>
          </a:prstGeom>
          <a:ln w="12700">
            <a:solidFill>
              <a:schemeClr val="tx1"/>
            </a:solidFill>
          </a:ln>
        </p:spPr>
      </p:pic>
      <p:sp>
        <p:nvSpPr>
          <p:cNvPr id="5" name="矩形 4">
            <a:extLst>
              <a:ext uri="{FF2B5EF4-FFF2-40B4-BE49-F238E27FC236}">
                <a16:creationId xmlns:a16="http://schemas.microsoft.com/office/drawing/2014/main" id="{3444FF9C-A79E-456A-8673-05920D4CBBF0}"/>
              </a:ext>
            </a:extLst>
          </p:cNvPr>
          <p:cNvSpPr/>
          <p:nvPr/>
        </p:nvSpPr>
        <p:spPr>
          <a:xfrm>
            <a:off x="1019172" y="6248577"/>
            <a:ext cx="4422301" cy="369332"/>
          </a:xfrm>
          <a:prstGeom prst="rect">
            <a:avLst/>
          </a:prstGeom>
        </p:spPr>
        <p:txBody>
          <a:bodyPr wrap="none">
            <a:spAutoFit/>
          </a:bodyPr>
          <a:lstStyle/>
          <a:p>
            <a:r>
              <a:rPr lang="en-US" altLang="zh-TW" dirty="0"/>
              <a:t>Table 2 Parameters of the GSA, CDO, and SSO</a:t>
            </a:r>
            <a:endParaRPr lang="zh-TW" altLang="en-US" dirty="0"/>
          </a:p>
        </p:txBody>
      </p:sp>
      <p:graphicFrame>
        <p:nvGraphicFramePr>
          <p:cNvPr id="7" name="表格 6">
            <a:extLst>
              <a:ext uri="{FF2B5EF4-FFF2-40B4-BE49-F238E27FC236}">
                <a16:creationId xmlns:a16="http://schemas.microsoft.com/office/drawing/2014/main" id="{3FF893CC-FD38-4869-BF13-A37001B06E87}"/>
              </a:ext>
            </a:extLst>
          </p:cNvPr>
          <p:cNvGraphicFramePr>
            <a:graphicFrameLocks noGrp="1"/>
          </p:cNvGraphicFramePr>
          <p:nvPr>
            <p:extLst>
              <p:ext uri="{D42A27DB-BD31-4B8C-83A1-F6EECF244321}">
                <p14:modId xmlns:p14="http://schemas.microsoft.com/office/powerpoint/2010/main" val="3614774413"/>
              </p:ext>
            </p:extLst>
          </p:nvPr>
        </p:nvGraphicFramePr>
        <p:xfrm>
          <a:off x="6342934" y="1191260"/>
          <a:ext cx="4200526" cy="2847398"/>
        </p:xfrm>
        <a:graphic>
          <a:graphicData uri="http://schemas.openxmlformats.org/drawingml/2006/table">
            <a:tbl>
              <a:tblPr firstRow="1" bandRow="1">
                <a:tableStyleId>{69CF1AB2-1976-4502-BF36-3FF5EA218861}</a:tableStyleId>
              </a:tblPr>
              <a:tblGrid>
                <a:gridCol w="2100263">
                  <a:extLst>
                    <a:ext uri="{9D8B030D-6E8A-4147-A177-3AD203B41FA5}">
                      <a16:colId xmlns:a16="http://schemas.microsoft.com/office/drawing/2014/main" val="4068442695"/>
                    </a:ext>
                  </a:extLst>
                </a:gridCol>
                <a:gridCol w="2100263">
                  <a:extLst>
                    <a:ext uri="{9D8B030D-6E8A-4147-A177-3AD203B41FA5}">
                      <a16:colId xmlns:a16="http://schemas.microsoft.com/office/drawing/2014/main" val="3546226"/>
                    </a:ext>
                  </a:extLst>
                </a:gridCol>
              </a:tblGrid>
              <a:tr h="259475">
                <a:tc>
                  <a:txBody>
                    <a:bodyPr/>
                    <a:lstStyle/>
                    <a:p>
                      <a:pPr>
                        <a:spcAft>
                          <a:spcPts val="0"/>
                        </a:spcAft>
                      </a:pPr>
                      <a:r>
                        <a:rPr lang="en-US" sz="1400" kern="100" dirty="0">
                          <a:effectLst/>
                        </a:rPr>
                        <a:t>Problem number</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Best fitness</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124928686"/>
                  </a:ext>
                </a:extLst>
              </a:tr>
              <a:tr h="188069">
                <a:tc>
                  <a:txBody>
                    <a:bodyPr/>
                    <a:lstStyle/>
                    <a:p>
                      <a:pPr>
                        <a:spcAft>
                          <a:spcPts val="0"/>
                        </a:spcAft>
                      </a:pPr>
                      <a:r>
                        <a:rPr lang="en-US" sz="1400" b="1" kern="100">
                          <a:effectLst/>
                        </a:rPr>
                        <a:t>F1</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713999270"/>
                  </a:ext>
                </a:extLst>
              </a:tr>
              <a:tr h="184259">
                <a:tc>
                  <a:txBody>
                    <a:bodyPr/>
                    <a:lstStyle/>
                    <a:p>
                      <a:pPr>
                        <a:spcAft>
                          <a:spcPts val="0"/>
                        </a:spcAft>
                      </a:pPr>
                      <a:r>
                        <a:rPr lang="en-US" sz="1400" b="1" kern="100">
                          <a:effectLst/>
                        </a:rPr>
                        <a:t>F2</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00336345"/>
                  </a:ext>
                </a:extLst>
              </a:tr>
              <a:tr h="161399">
                <a:tc>
                  <a:txBody>
                    <a:bodyPr/>
                    <a:lstStyle/>
                    <a:p>
                      <a:pPr>
                        <a:spcAft>
                          <a:spcPts val="0"/>
                        </a:spcAft>
                      </a:pPr>
                      <a:r>
                        <a:rPr lang="en-US" sz="1400" b="1" kern="100">
                          <a:effectLst/>
                        </a:rPr>
                        <a:t>F3</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831615992"/>
                  </a:ext>
                </a:extLst>
              </a:tr>
              <a:tr h="186164">
                <a:tc>
                  <a:txBody>
                    <a:bodyPr/>
                    <a:lstStyle/>
                    <a:p>
                      <a:pPr>
                        <a:spcAft>
                          <a:spcPts val="0"/>
                        </a:spcAft>
                      </a:pPr>
                      <a:r>
                        <a:rPr lang="en-US" sz="1400" b="1" kern="100">
                          <a:effectLst/>
                        </a:rPr>
                        <a:t>F4</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344624737"/>
                  </a:ext>
                </a:extLst>
              </a:tr>
              <a:tr h="191879">
                <a:tc>
                  <a:txBody>
                    <a:bodyPr/>
                    <a:lstStyle/>
                    <a:p>
                      <a:pPr>
                        <a:spcAft>
                          <a:spcPts val="0"/>
                        </a:spcAft>
                      </a:pPr>
                      <a:r>
                        <a:rPr lang="en-US" sz="1400" b="1" kern="100">
                          <a:effectLst/>
                        </a:rPr>
                        <a:t>F5</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845999217"/>
                  </a:ext>
                </a:extLst>
              </a:tr>
              <a:tr h="197594">
                <a:tc>
                  <a:txBody>
                    <a:bodyPr/>
                    <a:lstStyle/>
                    <a:p>
                      <a:pPr>
                        <a:spcAft>
                          <a:spcPts val="0"/>
                        </a:spcAft>
                      </a:pPr>
                      <a:r>
                        <a:rPr lang="en-US" sz="1400" b="1" kern="100">
                          <a:effectLst/>
                        </a:rPr>
                        <a:t>F6</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058044726"/>
                  </a:ext>
                </a:extLst>
              </a:tr>
              <a:tr h="174734">
                <a:tc>
                  <a:txBody>
                    <a:bodyPr/>
                    <a:lstStyle/>
                    <a:p>
                      <a:pPr>
                        <a:spcAft>
                          <a:spcPts val="0"/>
                        </a:spcAft>
                      </a:pPr>
                      <a:r>
                        <a:rPr lang="en-US" sz="1400" b="1" kern="100">
                          <a:effectLst/>
                        </a:rPr>
                        <a:t>F7</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273483976"/>
                  </a:ext>
                </a:extLst>
              </a:tr>
              <a:tr h="189974">
                <a:tc>
                  <a:txBody>
                    <a:bodyPr/>
                    <a:lstStyle/>
                    <a:p>
                      <a:pPr>
                        <a:spcAft>
                          <a:spcPts val="0"/>
                        </a:spcAft>
                      </a:pPr>
                      <a:r>
                        <a:rPr lang="en-US" sz="1400" b="1" kern="100">
                          <a:effectLst/>
                        </a:rPr>
                        <a:t>­­­­­F8</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-12,569.5</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040173832"/>
                  </a:ext>
                </a:extLst>
              </a:tr>
              <a:tr h="176639">
                <a:tc>
                  <a:txBody>
                    <a:bodyPr/>
                    <a:lstStyle/>
                    <a:p>
                      <a:pPr>
                        <a:spcAft>
                          <a:spcPts val="0"/>
                        </a:spcAft>
                      </a:pPr>
                      <a:r>
                        <a:rPr lang="en-US" sz="1400" b="1" kern="100">
                          <a:effectLst/>
                        </a:rPr>
                        <a:t>F9</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276676229"/>
                  </a:ext>
                </a:extLst>
              </a:tr>
              <a:tr h="182354">
                <a:tc>
                  <a:txBody>
                    <a:bodyPr/>
                    <a:lstStyle/>
                    <a:p>
                      <a:pPr>
                        <a:spcAft>
                          <a:spcPts val="0"/>
                        </a:spcAft>
                      </a:pPr>
                      <a:r>
                        <a:rPr lang="en-US" sz="1400" b="1" kern="100">
                          <a:effectLst/>
                        </a:rPr>
                        <a:t>F10</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454790341"/>
                  </a:ext>
                </a:extLst>
              </a:tr>
              <a:tr h="240963">
                <a:tc>
                  <a:txBody>
                    <a:bodyPr/>
                    <a:lstStyle/>
                    <a:p>
                      <a:pPr>
                        <a:spcAft>
                          <a:spcPts val="0"/>
                        </a:spcAft>
                      </a:pPr>
                      <a:r>
                        <a:rPr lang="en-US" sz="1400" b="1" kern="100">
                          <a:effectLst/>
                        </a:rPr>
                        <a:t>F11</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945537012"/>
                  </a:ext>
                </a:extLst>
              </a:tr>
              <a:tr h="171450">
                <a:tc>
                  <a:txBody>
                    <a:bodyPr/>
                    <a:lstStyle/>
                    <a:p>
                      <a:pPr>
                        <a:spcAft>
                          <a:spcPts val="0"/>
                        </a:spcAft>
                      </a:pPr>
                      <a:r>
                        <a:rPr lang="en-US" sz="1400" b="1" kern="100" dirty="0">
                          <a:effectLst/>
                        </a:rPr>
                        <a:t>F12</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dirty="0">
                          <a:effectLst/>
                        </a:rPr>
                        <a:t>0</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817763178"/>
                  </a:ext>
                </a:extLst>
              </a:tr>
            </a:tbl>
          </a:graphicData>
        </a:graphic>
      </p:graphicFrame>
      <p:graphicFrame>
        <p:nvGraphicFramePr>
          <p:cNvPr id="8" name="表格 7">
            <a:extLst>
              <a:ext uri="{FF2B5EF4-FFF2-40B4-BE49-F238E27FC236}">
                <a16:creationId xmlns:a16="http://schemas.microsoft.com/office/drawing/2014/main" id="{BE125780-81A0-4E64-8D3F-6976D3FC8762}"/>
              </a:ext>
            </a:extLst>
          </p:cNvPr>
          <p:cNvGraphicFramePr>
            <a:graphicFrameLocks noGrp="1"/>
          </p:cNvGraphicFramePr>
          <p:nvPr>
            <p:extLst>
              <p:ext uri="{D42A27DB-BD31-4B8C-83A1-F6EECF244321}">
                <p14:modId xmlns:p14="http://schemas.microsoft.com/office/powerpoint/2010/main" val="2356613505"/>
              </p:ext>
            </p:extLst>
          </p:nvPr>
        </p:nvGraphicFramePr>
        <p:xfrm>
          <a:off x="6342935" y="4038658"/>
          <a:ext cx="4200526" cy="2394585"/>
        </p:xfrm>
        <a:graphic>
          <a:graphicData uri="http://schemas.openxmlformats.org/drawingml/2006/table">
            <a:tbl>
              <a:tblPr firstRow="1" bandRow="1">
                <a:tableStyleId>{69CF1AB2-1976-4502-BF36-3FF5EA218861}</a:tableStyleId>
              </a:tblPr>
              <a:tblGrid>
                <a:gridCol w="2096215">
                  <a:extLst>
                    <a:ext uri="{9D8B030D-6E8A-4147-A177-3AD203B41FA5}">
                      <a16:colId xmlns:a16="http://schemas.microsoft.com/office/drawing/2014/main" val="3363670900"/>
                    </a:ext>
                  </a:extLst>
                </a:gridCol>
                <a:gridCol w="2104311">
                  <a:extLst>
                    <a:ext uri="{9D8B030D-6E8A-4147-A177-3AD203B41FA5}">
                      <a16:colId xmlns:a16="http://schemas.microsoft.com/office/drawing/2014/main" val="1149286016"/>
                    </a:ext>
                  </a:extLst>
                </a:gridCol>
              </a:tblGrid>
              <a:tr h="161925">
                <a:tc>
                  <a:txBody>
                    <a:bodyPr/>
                    <a:lstStyle/>
                    <a:p>
                      <a:pPr>
                        <a:spcAft>
                          <a:spcPts val="0"/>
                        </a:spcAft>
                      </a:pPr>
                      <a:r>
                        <a:rPr lang="en-US" sz="1400" b="1" kern="100" dirty="0">
                          <a:effectLst/>
                        </a:rPr>
                        <a:t>F13</a:t>
                      </a:r>
                      <a:endParaRPr lang="zh-TW" sz="1400" b="1"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b="0" kern="100" dirty="0">
                          <a:effectLst/>
                        </a:rPr>
                        <a:t>-1.15044</a:t>
                      </a:r>
                      <a:endParaRPr lang="zh-TW" sz="1400" b="0" kern="100" dirty="0">
                        <a:solidFill>
                          <a:schemeClr val="tx1"/>
                        </a:solidFill>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406365229"/>
                  </a:ext>
                </a:extLst>
              </a:tr>
              <a:tr h="204444">
                <a:tc>
                  <a:txBody>
                    <a:bodyPr/>
                    <a:lstStyle/>
                    <a:p>
                      <a:pPr>
                        <a:spcAft>
                          <a:spcPts val="0"/>
                        </a:spcAft>
                      </a:pPr>
                      <a:r>
                        <a:rPr lang="en-US" sz="1400" b="1" kern="100" dirty="0">
                          <a:effectLst/>
                        </a:rPr>
                        <a:t>F14</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0.998</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675383960"/>
                  </a:ext>
                </a:extLst>
              </a:tr>
              <a:tr h="187662">
                <a:tc>
                  <a:txBody>
                    <a:bodyPr/>
                    <a:lstStyle/>
                    <a:p>
                      <a:pPr>
                        <a:spcAft>
                          <a:spcPts val="0"/>
                        </a:spcAft>
                      </a:pPr>
                      <a:r>
                        <a:rPr lang="en-US" sz="1400" b="1" kern="100" dirty="0">
                          <a:effectLst/>
                        </a:rPr>
                        <a:t>F15</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0.0003075</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152049684"/>
                  </a:ext>
                </a:extLst>
              </a:tr>
              <a:tr h="193623">
                <a:tc>
                  <a:txBody>
                    <a:bodyPr/>
                    <a:lstStyle/>
                    <a:p>
                      <a:pPr>
                        <a:spcAft>
                          <a:spcPts val="0"/>
                        </a:spcAft>
                      </a:pPr>
                      <a:r>
                        <a:rPr lang="en-US" sz="1400" b="1" kern="100">
                          <a:effectLst/>
                        </a:rPr>
                        <a:t>F16</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-1.0316</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675809943"/>
                  </a:ext>
                </a:extLst>
              </a:tr>
              <a:tr h="218142">
                <a:tc>
                  <a:txBody>
                    <a:bodyPr/>
                    <a:lstStyle/>
                    <a:p>
                      <a:pPr>
                        <a:spcAft>
                          <a:spcPts val="0"/>
                        </a:spcAft>
                      </a:pPr>
                      <a:r>
                        <a:rPr lang="en-US" sz="1400" b="1" kern="100" dirty="0">
                          <a:effectLst/>
                        </a:rPr>
                        <a:t>F17</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0.398</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557761746"/>
                  </a:ext>
                </a:extLst>
              </a:tr>
              <a:tr h="228600">
                <a:tc>
                  <a:txBody>
                    <a:bodyPr/>
                    <a:lstStyle/>
                    <a:p>
                      <a:pPr>
                        <a:spcAft>
                          <a:spcPts val="0"/>
                        </a:spcAft>
                      </a:pPr>
                      <a:r>
                        <a:rPr lang="en-US" sz="1400" b="1" kern="100" dirty="0">
                          <a:effectLst/>
                        </a:rPr>
                        <a:t>F18</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3</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864460618"/>
                  </a:ext>
                </a:extLst>
              </a:tr>
              <a:tr h="209550">
                <a:tc>
                  <a:txBody>
                    <a:bodyPr/>
                    <a:lstStyle/>
                    <a:p>
                      <a:pPr>
                        <a:spcAft>
                          <a:spcPts val="0"/>
                        </a:spcAft>
                      </a:pPr>
                      <a:r>
                        <a:rPr lang="en-US" sz="1400" b="1" kern="100" dirty="0">
                          <a:effectLst/>
                        </a:rPr>
                        <a:t>F19</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-3.86</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4228498"/>
                  </a:ext>
                </a:extLst>
              </a:tr>
              <a:tr h="224790">
                <a:tc>
                  <a:txBody>
                    <a:bodyPr/>
                    <a:lstStyle/>
                    <a:p>
                      <a:pPr>
                        <a:spcAft>
                          <a:spcPts val="0"/>
                        </a:spcAft>
                      </a:pPr>
                      <a:r>
                        <a:rPr lang="en-US" sz="1400" b="1" kern="100">
                          <a:effectLst/>
                        </a:rPr>
                        <a:t>F20</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-3.32</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2427083016"/>
                  </a:ext>
                </a:extLst>
              </a:tr>
              <a:tr h="200025">
                <a:tc>
                  <a:txBody>
                    <a:bodyPr/>
                    <a:lstStyle/>
                    <a:p>
                      <a:pPr>
                        <a:spcAft>
                          <a:spcPts val="0"/>
                        </a:spcAft>
                      </a:pPr>
                      <a:r>
                        <a:rPr lang="en-US" sz="1400" b="1" kern="100">
                          <a:effectLst/>
                        </a:rPr>
                        <a:t>F21</a:t>
                      </a:r>
                      <a:endParaRPr lang="zh-TW" sz="1400" b="1"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-10.2</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3249021742"/>
                  </a:ext>
                </a:extLst>
              </a:tr>
              <a:tr h="229533">
                <a:tc>
                  <a:txBody>
                    <a:bodyPr/>
                    <a:lstStyle/>
                    <a:p>
                      <a:pPr>
                        <a:spcAft>
                          <a:spcPts val="0"/>
                        </a:spcAft>
                      </a:pPr>
                      <a:r>
                        <a:rPr lang="en-US" sz="1400" b="1" kern="100" dirty="0">
                          <a:effectLst/>
                        </a:rPr>
                        <a:t>F22</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a:effectLst/>
                        </a:rPr>
                        <a:t>-10.4</a:t>
                      </a:r>
                      <a:endParaRPr lang="zh-TW" sz="1400" kern="10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475562904"/>
                  </a:ext>
                </a:extLst>
              </a:tr>
              <a:tr h="176924">
                <a:tc>
                  <a:txBody>
                    <a:bodyPr/>
                    <a:lstStyle/>
                    <a:p>
                      <a:pPr>
                        <a:spcAft>
                          <a:spcPts val="0"/>
                        </a:spcAft>
                      </a:pPr>
                      <a:r>
                        <a:rPr lang="en-US" sz="1400" b="1" kern="100" dirty="0">
                          <a:effectLst/>
                        </a:rPr>
                        <a:t>F23</a:t>
                      </a:r>
                      <a:endParaRPr lang="zh-TW" sz="1400" b="1"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tc>
                  <a:txBody>
                    <a:bodyPr/>
                    <a:lstStyle/>
                    <a:p>
                      <a:pPr>
                        <a:spcAft>
                          <a:spcPts val="0"/>
                        </a:spcAft>
                      </a:pPr>
                      <a:r>
                        <a:rPr lang="en-US" sz="1400" kern="100" dirty="0">
                          <a:effectLst/>
                        </a:rPr>
                        <a:t>-10.5</a:t>
                      </a:r>
                      <a:endParaRPr lang="zh-TW" sz="1400" kern="100" dirty="0">
                        <a:effectLst/>
                        <a:latin typeface="Calibri" panose="020F0502020204030204" pitchFamily="34" charset="0"/>
                        <a:ea typeface="新細明體" panose="02020500000000000000" pitchFamily="18" charset="-120"/>
                        <a:cs typeface="Times New Roman" panose="02020603050405020304" pitchFamily="18" charset="0"/>
                      </a:endParaRPr>
                    </a:p>
                  </a:txBody>
                  <a:tcPr marL="68580" marR="68580" marT="0" marB="0"/>
                </a:tc>
                <a:extLst>
                  <a:ext uri="{0D108BD9-81ED-4DB2-BD59-A6C34878D82A}">
                    <a16:rowId xmlns:a16="http://schemas.microsoft.com/office/drawing/2014/main" val="1669832544"/>
                  </a:ext>
                </a:extLst>
              </a:tr>
            </a:tbl>
          </a:graphicData>
        </a:graphic>
      </p:graphicFrame>
      <p:sp>
        <p:nvSpPr>
          <p:cNvPr id="9" name="矩形 8">
            <a:extLst>
              <a:ext uri="{FF2B5EF4-FFF2-40B4-BE49-F238E27FC236}">
                <a16:creationId xmlns:a16="http://schemas.microsoft.com/office/drawing/2014/main" id="{EC7894A8-BA0A-48CE-AF87-EE4EE94ABEE0}"/>
              </a:ext>
            </a:extLst>
          </p:cNvPr>
          <p:cNvSpPr/>
          <p:nvPr/>
        </p:nvSpPr>
        <p:spPr>
          <a:xfrm>
            <a:off x="6947586" y="6433243"/>
            <a:ext cx="3213957" cy="369332"/>
          </a:xfrm>
          <a:prstGeom prst="rect">
            <a:avLst/>
          </a:prstGeom>
        </p:spPr>
        <p:txBody>
          <a:bodyPr wrap="none">
            <a:spAutoFit/>
          </a:bodyPr>
          <a:lstStyle/>
          <a:p>
            <a:r>
              <a:rPr lang="sq-AL" altLang="zh-TW" dirty="0"/>
              <a:t>Table </a:t>
            </a:r>
            <a:r>
              <a:rPr lang="en-US" altLang="zh-TW" dirty="0"/>
              <a:t>3 23</a:t>
            </a:r>
            <a:r>
              <a:rPr lang="zh-TW" altLang="en-US" dirty="0"/>
              <a:t>個測試函數的最佳值</a:t>
            </a:r>
          </a:p>
        </p:txBody>
      </p:sp>
    </p:spTree>
    <p:extLst>
      <p:ext uri="{BB962C8B-B14F-4D97-AF65-F5344CB8AC3E}">
        <p14:creationId xmlns:p14="http://schemas.microsoft.com/office/powerpoint/2010/main" val="10302924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BE4EF8F-222A-4E1E-82AB-59B902D39B05}"/>
              </a:ext>
            </a:extLst>
          </p:cNvPr>
          <p:cNvPicPr>
            <a:picLocks noChangeAspect="1"/>
          </p:cNvPicPr>
          <p:nvPr/>
        </p:nvPicPr>
        <p:blipFill>
          <a:blip r:embed="rId2"/>
          <a:stretch>
            <a:fillRect/>
          </a:stretch>
        </p:blipFill>
        <p:spPr>
          <a:xfrm>
            <a:off x="543964" y="871265"/>
            <a:ext cx="5192147" cy="2833960"/>
          </a:xfrm>
          <a:prstGeom prst="rect">
            <a:avLst/>
          </a:prstGeom>
          <a:ln w="12700">
            <a:solidFill>
              <a:schemeClr val="tx1"/>
            </a:solidFill>
          </a:ln>
        </p:spPr>
      </p:pic>
      <p:sp>
        <p:nvSpPr>
          <p:cNvPr id="11" name="矩形 10">
            <a:extLst>
              <a:ext uri="{FF2B5EF4-FFF2-40B4-BE49-F238E27FC236}">
                <a16:creationId xmlns:a16="http://schemas.microsoft.com/office/drawing/2014/main" id="{45DAFD97-A7FB-4DE8-8DF5-2D56B07050D1}"/>
              </a:ext>
            </a:extLst>
          </p:cNvPr>
          <p:cNvSpPr/>
          <p:nvPr/>
        </p:nvSpPr>
        <p:spPr>
          <a:xfrm>
            <a:off x="631496" y="1577293"/>
            <a:ext cx="5131144" cy="1066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8" name="圖片 7">
            <a:extLst>
              <a:ext uri="{FF2B5EF4-FFF2-40B4-BE49-F238E27FC236}">
                <a16:creationId xmlns:a16="http://schemas.microsoft.com/office/drawing/2014/main" id="{C5E0ACA9-44EC-4B92-8600-DB7AF3E166A7}"/>
              </a:ext>
            </a:extLst>
          </p:cNvPr>
          <p:cNvPicPr>
            <a:picLocks noChangeAspect="1"/>
          </p:cNvPicPr>
          <p:nvPr/>
        </p:nvPicPr>
        <p:blipFill>
          <a:blip r:embed="rId3"/>
          <a:stretch>
            <a:fillRect/>
          </a:stretch>
        </p:blipFill>
        <p:spPr>
          <a:xfrm>
            <a:off x="6109693" y="871265"/>
            <a:ext cx="5025029" cy="2833959"/>
          </a:xfrm>
          <a:prstGeom prst="rect">
            <a:avLst/>
          </a:prstGeom>
          <a:ln w="12700">
            <a:solidFill>
              <a:schemeClr val="tx1"/>
            </a:solidFill>
          </a:ln>
        </p:spPr>
      </p:pic>
      <p:sp>
        <p:nvSpPr>
          <p:cNvPr id="12" name="矩形 11">
            <a:extLst>
              <a:ext uri="{FF2B5EF4-FFF2-40B4-BE49-F238E27FC236}">
                <a16:creationId xmlns:a16="http://schemas.microsoft.com/office/drawing/2014/main" id="{2687412C-7C04-41E7-AC90-9E7E18979553}"/>
              </a:ext>
            </a:extLst>
          </p:cNvPr>
          <p:cNvSpPr/>
          <p:nvPr/>
        </p:nvSpPr>
        <p:spPr>
          <a:xfrm>
            <a:off x="6056635" y="1558243"/>
            <a:ext cx="5131144" cy="7334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a:extLst>
              <a:ext uri="{FF2B5EF4-FFF2-40B4-BE49-F238E27FC236}">
                <a16:creationId xmlns:a16="http://schemas.microsoft.com/office/drawing/2014/main" id="{4193E248-E802-40A8-877C-389CD5371E65}"/>
              </a:ext>
            </a:extLst>
          </p:cNvPr>
          <p:cNvSpPr/>
          <p:nvPr/>
        </p:nvSpPr>
        <p:spPr>
          <a:xfrm>
            <a:off x="6056635" y="3057525"/>
            <a:ext cx="5131144" cy="2762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0" name="圖片 9">
            <a:extLst>
              <a:ext uri="{FF2B5EF4-FFF2-40B4-BE49-F238E27FC236}">
                <a16:creationId xmlns:a16="http://schemas.microsoft.com/office/drawing/2014/main" id="{FABE82B9-F74B-4C29-AF6E-A8976EE6C2E4}"/>
              </a:ext>
            </a:extLst>
          </p:cNvPr>
          <p:cNvPicPr>
            <a:picLocks noChangeAspect="1"/>
          </p:cNvPicPr>
          <p:nvPr/>
        </p:nvPicPr>
        <p:blipFill>
          <a:blip r:embed="rId4"/>
          <a:stretch>
            <a:fillRect/>
          </a:stretch>
        </p:blipFill>
        <p:spPr>
          <a:xfrm>
            <a:off x="543964" y="3972063"/>
            <a:ext cx="5131144" cy="2714891"/>
          </a:xfrm>
          <a:prstGeom prst="rect">
            <a:avLst/>
          </a:prstGeom>
          <a:ln w="12700">
            <a:solidFill>
              <a:schemeClr val="tx1"/>
            </a:solidFill>
          </a:ln>
        </p:spPr>
      </p:pic>
      <p:sp>
        <p:nvSpPr>
          <p:cNvPr id="14" name="矩形 13">
            <a:extLst>
              <a:ext uri="{FF2B5EF4-FFF2-40B4-BE49-F238E27FC236}">
                <a16:creationId xmlns:a16="http://schemas.microsoft.com/office/drawing/2014/main" id="{2025E7D0-35CB-4580-B768-6B29D06F0446}"/>
              </a:ext>
            </a:extLst>
          </p:cNvPr>
          <p:cNvSpPr/>
          <p:nvPr/>
        </p:nvSpPr>
        <p:spPr>
          <a:xfrm>
            <a:off x="604967" y="2946009"/>
            <a:ext cx="5131144" cy="7753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文字方塊 14">
            <a:extLst>
              <a:ext uri="{FF2B5EF4-FFF2-40B4-BE49-F238E27FC236}">
                <a16:creationId xmlns:a16="http://schemas.microsoft.com/office/drawing/2014/main" id="{D8508395-4421-4DFF-919C-A46E26173E7F}"/>
              </a:ext>
            </a:extLst>
          </p:cNvPr>
          <p:cNvSpPr txBox="1"/>
          <p:nvPr/>
        </p:nvSpPr>
        <p:spPr>
          <a:xfrm flipH="1">
            <a:off x="6262887" y="4498512"/>
            <a:ext cx="4924892" cy="830997"/>
          </a:xfrm>
          <a:prstGeom prst="rect">
            <a:avLst/>
          </a:prstGeom>
          <a:noFill/>
        </p:spPr>
        <p:txBody>
          <a:bodyPr wrap="square" rtlCol="0">
            <a:spAutoFit/>
          </a:bodyPr>
          <a:lstStyle/>
          <a:p>
            <a:r>
              <a:rPr lang="en-US" altLang="zh-TW" sz="2400" b="1" dirty="0">
                <a:solidFill>
                  <a:srgbClr val="FF0000"/>
                </a:solidFill>
              </a:rPr>
              <a:t>CDO</a:t>
            </a:r>
            <a:r>
              <a:rPr lang="zh-TW" altLang="en-US" sz="2400" b="1" dirty="0">
                <a:solidFill>
                  <a:srgbClr val="FF0000"/>
                </a:solidFill>
              </a:rPr>
              <a:t>有</a:t>
            </a:r>
            <a:r>
              <a:rPr lang="en-US" altLang="zh-TW" sz="2400" b="1" dirty="0">
                <a:solidFill>
                  <a:srgbClr val="FF0000"/>
                </a:solidFill>
              </a:rPr>
              <a:t>11</a:t>
            </a:r>
            <a:r>
              <a:rPr lang="zh-TW" altLang="en-US" sz="2400" b="1" dirty="0">
                <a:solidFill>
                  <a:srgbClr val="FF0000"/>
                </a:solidFill>
              </a:rPr>
              <a:t>個基準函數優於</a:t>
            </a:r>
            <a:r>
              <a:rPr lang="en-US" altLang="zh-TW" sz="2400" b="1" dirty="0">
                <a:solidFill>
                  <a:srgbClr val="FF0000"/>
                </a:solidFill>
              </a:rPr>
              <a:t>GSA</a:t>
            </a:r>
            <a:r>
              <a:rPr lang="zh-TW" altLang="en-US" sz="2400" b="1" dirty="0"/>
              <a:t>，</a:t>
            </a:r>
            <a:r>
              <a:rPr lang="zh-TW" altLang="en-US" sz="2400" b="1" dirty="0">
                <a:solidFill>
                  <a:srgbClr val="00B0F0"/>
                </a:solidFill>
              </a:rPr>
              <a:t>有</a:t>
            </a:r>
            <a:r>
              <a:rPr lang="en-US" altLang="zh-TW" sz="2400" b="1" dirty="0">
                <a:solidFill>
                  <a:srgbClr val="00B0F0"/>
                </a:solidFill>
              </a:rPr>
              <a:t>10</a:t>
            </a:r>
            <a:r>
              <a:rPr lang="zh-TW" altLang="en-US" sz="2400" b="1" dirty="0">
                <a:solidFill>
                  <a:srgbClr val="00B0F0"/>
                </a:solidFill>
              </a:rPr>
              <a:t>個基準函數優於</a:t>
            </a:r>
            <a:r>
              <a:rPr lang="en-US" altLang="zh-TW" sz="2400" b="1" dirty="0">
                <a:solidFill>
                  <a:srgbClr val="00B0F0"/>
                </a:solidFill>
              </a:rPr>
              <a:t>SSO</a:t>
            </a:r>
            <a:r>
              <a:rPr lang="zh-TW" altLang="en-US" sz="2400" b="1" dirty="0">
                <a:solidFill>
                  <a:srgbClr val="00B0F0"/>
                </a:solidFill>
              </a:rPr>
              <a:t>。</a:t>
            </a:r>
          </a:p>
        </p:txBody>
      </p:sp>
      <p:sp>
        <p:nvSpPr>
          <p:cNvPr id="19" name="文字方塊 18">
            <a:extLst>
              <a:ext uri="{FF2B5EF4-FFF2-40B4-BE49-F238E27FC236}">
                <a16:creationId xmlns:a16="http://schemas.microsoft.com/office/drawing/2014/main" id="{1083D0F4-CE1C-4FE5-9201-970AC994D6AE}"/>
              </a:ext>
            </a:extLst>
          </p:cNvPr>
          <p:cNvSpPr txBox="1"/>
          <p:nvPr/>
        </p:nvSpPr>
        <p:spPr>
          <a:xfrm>
            <a:off x="543964" y="309518"/>
            <a:ext cx="1704313" cy="461665"/>
          </a:xfrm>
          <a:prstGeom prst="rect">
            <a:avLst/>
          </a:prstGeom>
          <a:noFill/>
        </p:spPr>
        <p:txBody>
          <a:bodyPr wrap="none" rtlCol="0">
            <a:spAutoFit/>
          </a:bodyPr>
          <a:lstStyle/>
          <a:p>
            <a:pPr marL="285750" indent="-285750">
              <a:buFont typeface="Arial" panose="020B0604020202020204" pitchFamily="34" charset="0"/>
              <a:buChar char="•"/>
            </a:pPr>
            <a:r>
              <a:rPr lang="zh-TW" altLang="en-US" sz="2400" dirty="0"/>
              <a:t>最佳值：</a:t>
            </a:r>
          </a:p>
        </p:txBody>
      </p:sp>
      <p:sp>
        <p:nvSpPr>
          <p:cNvPr id="22" name="矩形 21">
            <a:extLst>
              <a:ext uri="{FF2B5EF4-FFF2-40B4-BE49-F238E27FC236}">
                <a16:creationId xmlns:a16="http://schemas.microsoft.com/office/drawing/2014/main" id="{0BC71F6E-2741-4A7F-88C2-D357D2C4D549}"/>
              </a:ext>
            </a:extLst>
          </p:cNvPr>
          <p:cNvSpPr/>
          <p:nvPr/>
        </p:nvSpPr>
        <p:spPr>
          <a:xfrm>
            <a:off x="574465" y="1490133"/>
            <a:ext cx="5309868" cy="142277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5A21F779-42D3-4A00-8424-3B51DA011CFC}"/>
              </a:ext>
            </a:extLst>
          </p:cNvPr>
          <p:cNvSpPr/>
          <p:nvPr/>
        </p:nvSpPr>
        <p:spPr>
          <a:xfrm>
            <a:off x="6136221" y="2514600"/>
            <a:ext cx="5131143" cy="276225"/>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5BA8A231-4269-4F14-9483-C7D544BFCE68}"/>
              </a:ext>
            </a:extLst>
          </p:cNvPr>
          <p:cNvSpPr/>
          <p:nvPr/>
        </p:nvSpPr>
        <p:spPr>
          <a:xfrm>
            <a:off x="604967" y="5435224"/>
            <a:ext cx="4991500" cy="111325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66050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2BB87FF-41DB-41F9-A5F9-8E647903FDDF}"/>
              </a:ext>
            </a:extLst>
          </p:cNvPr>
          <p:cNvPicPr>
            <a:picLocks noChangeAspect="1"/>
          </p:cNvPicPr>
          <p:nvPr/>
        </p:nvPicPr>
        <p:blipFill>
          <a:blip r:embed="rId2"/>
          <a:stretch>
            <a:fillRect/>
          </a:stretch>
        </p:blipFill>
        <p:spPr>
          <a:xfrm>
            <a:off x="400050" y="1171368"/>
            <a:ext cx="5695950" cy="2257632"/>
          </a:xfrm>
          <a:prstGeom prst="rect">
            <a:avLst/>
          </a:prstGeom>
          <a:ln w="12700">
            <a:solidFill>
              <a:schemeClr val="tx1"/>
            </a:solidFill>
          </a:ln>
        </p:spPr>
      </p:pic>
      <p:pic>
        <p:nvPicPr>
          <p:cNvPr id="5" name="圖片 4">
            <a:extLst>
              <a:ext uri="{FF2B5EF4-FFF2-40B4-BE49-F238E27FC236}">
                <a16:creationId xmlns:a16="http://schemas.microsoft.com/office/drawing/2014/main" id="{9E3A8E80-A86B-4EBE-B5A3-F07DC793D83D}"/>
              </a:ext>
            </a:extLst>
          </p:cNvPr>
          <p:cNvPicPr>
            <a:picLocks noChangeAspect="1"/>
          </p:cNvPicPr>
          <p:nvPr/>
        </p:nvPicPr>
        <p:blipFill>
          <a:blip r:embed="rId3"/>
          <a:stretch>
            <a:fillRect/>
          </a:stretch>
        </p:blipFill>
        <p:spPr>
          <a:xfrm>
            <a:off x="6174290" y="1193824"/>
            <a:ext cx="5617660" cy="2212720"/>
          </a:xfrm>
          <a:prstGeom prst="rect">
            <a:avLst/>
          </a:prstGeom>
          <a:ln w="12700">
            <a:solidFill>
              <a:schemeClr val="tx1"/>
            </a:solidFill>
          </a:ln>
        </p:spPr>
      </p:pic>
      <p:pic>
        <p:nvPicPr>
          <p:cNvPr id="6" name="圖片 5">
            <a:extLst>
              <a:ext uri="{FF2B5EF4-FFF2-40B4-BE49-F238E27FC236}">
                <a16:creationId xmlns:a16="http://schemas.microsoft.com/office/drawing/2014/main" id="{123A2609-E77A-48AE-91ED-F7804ACF9E2E}"/>
              </a:ext>
            </a:extLst>
          </p:cNvPr>
          <p:cNvPicPr>
            <a:picLocks noChangeAspect="1"/>
          </p:cNvPicPr>
          <p:nvPr/>
        </p:nvPicPr>
        <p:blipFill>
          <a:blip r:embed="rId4"/>
          <a:stretch>
            <a:fillRect/>
          </a:stretch>
        </p:blipFill>
        <p:spPr>
          <a:xfrm>
            <a:off x="400050" y="3688798"/>
            <a:ext cx="5729242" cy="2105025"/>
          </a:xfrm>
          <a:prstGeom prst="rect">
            <a:avLst/>
          </a:prstGeom>
          <a:ln w="12700">
            <a:solidFill>
              <a:schemeClr val="tx1"/>
            </a:solidFill>
          </a:ln>
        </p:spPr>
      </p:pic>
      <p:sp>
        <p:nvSpPr>
          <p:cNvPr id="8" name="文字方塊 7">
            <a:extLst>
              <a:ext uri="{FF2B5EF4-FFF2-40B4-BE49-F238E27FC236}">
                <a16:creationId xmlns:a16="http://schemas.microsoft.com/office/drawing/2014/main" id="{355B5092-B2F4-429C-8E06-AD8B45D23003}"/>
              </a:ext>
            </a:extLst>
          </p:cNvPr>
          <p:cNvSpPr txBox="1"/>
          <p:nvPr/>
        </p:nvSpPr>
        <p:spPr>
          <a:xfrm>
            <a:off x="685800" y="449905"/>
            <a:ext cx="1704313" cy="461665"/>
          </a:xfrm>
          <a:prstGeom prst="rect">
            <a:avLst/>
          </a:prstGeom>
          <a:noFill/>
        </p:spPr>
        <p:txBody>
          <a:bodyPr wrap="none" rtlCol="0">
            <a:spAutoFit/>
          </a:bodyPr>
          <a:lstStyle/>
          <a:p>
            <a:pPr marL="285750" indent="-285750">
              <a:buFont typeface="Arial" panose="020B0604020202020204" pitchFamily="34" charset="0"/>
              <a:buChar char="•"/>
            </a:pPr>
            <a:r>
              <a:rPr lang="zh-TW" altLang="en-US" sz="2400" dirty="0"/>
              <a:t>平均值：</a:t>
            </a:r>
          </a:p>
        </p:txBody>
      </p:sp>
      <p:sp>
        <p:nvSpPr>
          <p:cNvPr id="9" name="矩形 8">
            <a:extLst>
              <a:ext uri="{FF2B5EF4-FFF2-40B4-BE49-F238E27FC236}">
                <a16:creationId xmlns:a16="http://schemas.microsoft.com/office/drawing/2014/main" id="{EC56D2B7-61E1-4A3F-9DFB-A8C608FD82F5}"/>
              </a:ext>
            </a:extLst>
          </p:cNvPr>
          <p:cNvSpPr/>
          <p:nvPr/>
        </p:nvSpPr>
        <p:spPr>
          <a:xfrm>
            <a:off x="6416131" y="3985055"/>
            <a:ext cx="5471069" cy="1200329"/>
          </a:xfrm>
          <a:prstGeom prst="rect">
            <a:avLst/>
          </a:prstGeom>
        </p:spPr>
        <p:txBody>
          <a:bodyPr wrap="square">
            <a:spAutoFit/>
          </a:bodyPr>
          <a:lstStyle/>
          <a:p>
            <a:r>
              <a:rPr lang="en-US" altLang="zh-TW" sz="2400" b="1" dirty="0"/>
              <a:t>CDO</a:t>
            </a:r>
            <a:r>
              <a:rPr lang="zh-TW" altLang="en-US" sz="2400" b="1" dirty="0"/>
              <a:t>在</a:t>
            </a:r>
            <a:r>
              <a:rPr lang="en-US" altLang="zh-TW" sz="2400" b="1" dirty="0"/>
              <a:t>5</a:t>
            </a:r>
            <a:r>
              <a:rPr lang="zh-TW" altLang="en-US" sz="2400" b="1" dirty="0"/>
              <a:t>個基準函數的平均值表現最佳，而</a:t>
            </a:r>
            <a:r>
              <a:rPr lang="en-US" altLang="zh-TW" sz="2400" b="1" dirty="0"/>
              <a:t>GSA</a:t>
            </a:r>
            <a:r>
              <a:rPr lang="zh-TW" altLang="en-US" sz="2400" b="1" dirty="0"/>
              <a:t>在</a:t>
            </a:r>
            <a:r>
              <a:rPr lang="en-US" altLang="zh-TW" sz="2400" b="1" dirty="0"/>
              <a:t>8</a:t>
            </a:r>
            <a:r>
              <a:rPr lang="zh-TW" altLang="en-US" sz="2400" b="1" dirty="0"/>
              <a:t>個基準函數上表現顯著，</a:t>
            </a:r>
            <a:r>
              <a:rPr lang="en-US" altLang="zh-TW" sz="2400" b="1" dirty="0"/>
              <a:t>SSO</a:t>
            </a:r>
            <a:r>
              <a:rPr lang="zh-TW" altLang="en-US" sz="2400" b="1" dirty="0"/>
              <a:t>在</a:t>
            </a:r>
            <a:r>
              <a:rPr lang="en-US" altLang="zh-TW" sz="2400" b="1" dirty="0"/>
              <a:t>12</a:t>
            </a:r>
            <a:r>
              <a:rPr lang="zh-TW" altLang="en-US" sz="2400" b="1" dirty="0"/>
              <a:t>個基準函數上表現優異。</a:t>
            </a:r>
            <a:endParaRPr lang="zh-TW" altLang="en-US" sz="2400" dirty="0"/>
          </a:p>
        </p:txBody>
      </p:sp>
    </p:spTree>
    <p:extLst>
      <p:ext uri="{BB962C8B-B14F-4D97-AF65-F5344CB8AC3E}">
        <p14:creationId xmlns:p14="http://schemas.microsoft.com/office/powerpoint/2010/main" val="149670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118BAF0E-1E49-49C9-87B8-2080F09BCC19}"/>
              </a:ext>
            </a:extLst>
          </p:cNvPr>
          <p:cNvSpPr>
            <a:spLocks noGrp="1"/>
          </p:cNvSpPr>
          <p:nvPr>
            <p:ph idx="1"/>
          </p:nvPr>
        </p:nvSpPr>
        <p:spPr>
          <a:xfrm>
            <a:off x="838200" y="987425"/>
            <a:ext cx="10515600" cy="4775200"/>
          </a:xfrm>
        </p:spPr>
        <p:txBody>
          <a:bodyPr>
            <a:normAutofit/>
          </a:bodyPr>
          <a:lstStyle/>
          <a:p>
            <a:r>
              <a:rPr lang="zh-TW" altLang="en-US" sz="2400" dirty="0"/>
              <a:t>在</a:t>
            </a:r>
            <a:r>
              <a:rPr lang="sq-AL" altLang="zh-TW" sz="2400" dirty="0"/>
              <a:t>noisy and rugged</a:t>
            </a:r>
            <a:r>
              <a:rPr lang="zh-TW" altLang="en-US" sz="2400" dirty="0"/>
              <a:t>問題中的表現：</a:t>
            </a:r>
            <a:endParaRPr lang="en-US" altLang="zh-TW" sz="2400" dirty="0"/>
          </a:p>
          <a:p>
            <a:endParaRPr lang="en-US" altLang="zh-TW" sz="2400" dirty="0"/>
          </a:p>
          <a:p>
            <a:endParaRPr lang="en-US" altLang="zh-TW" sz="2400" dirty="0"/>
          </a:p>
          <a:p>
            <a:endParaRPr lang="en-US" altLang="zh-TW" sz="2400" dirty="0"/>
          </a:p>
          <a:p>
            <a:endParaRPr lang="en-US" altLang="zh-TW" sz="2400" dirty="0"/>
          </a:p>
          <a:p>
            <a:r>
              <a:rPr lang="zh-TW" altLang="en-US" sz="2400" dirty="0"/>
              <a:t>收斂速率：</a:t>
            </a:r>
          </a:p>
        </p:txBody>
      </p:sp>
      <p:sp>
        <p:nvSpPr>
          <p:cNvPr id="4" name="文字方塊 3">
            <a:extLst>
              <a:ext uri="{FF2B5EF4-FFF2-40B4-BE49-F238E27FC236}">
                <a16:creationId xmlns:a16="http://schemas.microsoft.com/office/drawing/2014/main" id="{BDA40895-EEC1-4DEA-B5B9-1DB4317BC729}"/>
              </a:ext>
            </a:extLst>
          </p:cNvPr>
          <p:cNvSpPr txBox="1"/>
          <p:nvPr/>
        </p:nvSpPr>
        <p:spPr>
          <a:xfrm>
            <a:off x="1133475" y="1581150"/>
            <a:ext cx="9925050" cy="1200329"/>
          </a:xfrm>
          <a:prstGeom prst="rect">
            <a:avLst/>
          </a:prstGeom>
          <a:noFill/>
        </p:spPr>
        <p:txBody>
          <a:bodyPr wrap="square" rtlCol="0">
            <a:spAutoFit/>
          </a:bodyPr>
          <a:lstStyle/>
          <a:p>
            <a:pPr marL="285750" indent="-285750">
              <a:buFont typeface="Wingdings" panose="05000000000000000000" pitchFamily="2" charset="2"/>
              <a:buChar char="n"/>
            </a:pPr>
            <a:r>
              <a:rPr lang="en-US" altLang="zh-TW" sz="2400" b="1" dirty="0"/>
              <a:t>CDO</a:t>
            </a:r>
            <a:r>
              <a:rPr lang="zh-TW" altLang="en-US" sz="2400" b="1" dirty="0"/>
              <a:t>優於</a:t>
            </a:r>
            <a:r>
              <a:rPr lang="en-US" altLang="zh-TW" sz="2400" b="1" dirty="0"/>
              <a:t>GSA</a:t>
            </a:r>
            <a:r>
              <a:rPr lang="zh-TW" altLang="en-US" sz="2400" b="1" dirty="0"/>
              <a:t>和</a:t>
            </a:r>
            <a:r>
              <a:rPr lang="en-US" altLang="zh-TW" sz="2400" b="1" dirty="0"/>
              <a:t>SSO</a:t>
            </a:r>
            <a:r>
              <a:rPr lang="zh-TW" altLang="en-US" sz="2400" dirty="0"/>
              <a:t>，特別是在</a:t>
            </a:r>
            <a:r>
              <a:rPr lang="en-US" altLang="zh-TW" sz="2400" dirty="0"/>
              <a:t>Problem 1~4</a:t>
            </a:r>
            <a:r>
              <a:rPr lang="zh-TW" altLang="en-US" sz="2400" dirty="0"/>
              <a:t>中。</a:t>
            </a:r>
          </a:p>
          <a:p>
            <a:pPr marL="285750" indent="-285750">
              <a:buFont typeface="Wingdings" panose="05000000000000000000" pitchFamily="2" charset="2"/>
              <a:buChar char="n"/>
            </a:pPr>
            <a:r>
              <a:rPr lang="zh-TW" altLang="en-US" sz="2400" dirty="0"/>
              <a:t>在具有狹窄範圍的基準函數</a:t>
            </a:r>
            <a:r>
              <a:rPr lang="en-US" altLang="zh-TW" sz="2400" dirty="0"/>
              <a:t>16</a:t>
            </a:r>
            <a:r>
              <a:rPr lang="zh-TW" altLang="en-US" sz="2400" dirty="0"/>
              <a:t>至</a:t>
            </a:r>
            <a:r>
              <a:rPr lang="en-US" altLang="zh-TW" sz="2400" dirty="0"/>
              <a:t>19</a:t>
            </a:r>
            <a:r>
              <a:rPr lang="zh-TW" altLang="en-US" sz="2400" dirty="0"/>
              <a:t>中，</a:t>
            </a:r>
            <a:r>
              <a:rPr lang="en-US" altLang="zh-TW" sz="2400" dirty="0"/>
              <a:t>CDO</a:t>
            </a:r>
            <a:r>
              <a:rPr lang="zh-TW" altLang="en-US" sz="2400" dirty="0"/>
              <a:t>可以達到與</a:t>
            </a:r>
            <a:r>
              <a:rPr lang="en-US" altLang="zh-TW" sz="2400" dirty="0"/>
              <a:t>SSO</a:t>
            </a:r>
            <a:r>
              <a:rPr lang="zh-TW" altLang="en-US" sz="2400" dirty="0"/>
              <a:t>和</a:t>
            </a:r>
            <a:r>
              <a:rPr lang="en-US" altLang="zh-TW" sz="2400" dirty="0"/>
              <a:t>GSA</a:t>
            </a:r>
            <a:r>
              <a:rPr lang="zh-TW" altLang="en-US" sz="2400" dirty="0"/>
              <a:t>相似的全局最小值。</a:t>
            </a:r>
          </a:p>
        </p:txBody>
      </p:sp>
      <p:sp>
        <p:nvSpPr>
          <p:cNvPr id="6" name="矩形 5">
            <a:extLst>
              <a:ext uri="{FF2B5EF4-FFF2-40B4-BE49-F238E27FC236}">
                <a16:creationId xmlns:a16="http://schemas.microsoft.com/office/drawing/2014/main" id="{6CEB97C3-0C0D-4A06-8FA1-F1AC7B251081}"/>
              </a:ext>
            </a:extLst>
          </p:cNvPr>
          <p:cNvSpPr/>
          <p:nvPr/>
        </p:nvSpPr>
        <p:spPr>
          <a:xfrm>
            <a:off x="1133475" y="3793093"/>
            <a:ext cx="9925049" cy="1200329"/>
          </a:xfrm>
          <a:prstGeom prst="rect">
            <a:avLst/>
          </a:prstGeom>
        </p:spPr>
        <p:txBody>
          <a:bodyPr wrap="square">
            <a:spAutoFit/>
          </a:bodyPr>
          <a:lstStyle/>
          <a:p>
            <a:pPr marL="285750" indent="-285750">
              <a:buFont typeface="Wingdings" panose="05000000000000000000" pitchFamily="2" charset="2"/>
              <a:buChar char="n"/>
            </a:pPr>
            <a:r>
              <a:rPr lang="en-US" altLang="zh-TW" sz="2400" dirty="0"/>
              <a:t>CDO</a:t>
            </a:r>
            <a:r>
              <a:rPr lang="zh-TW" altLang="en-US" sz="2400" dirty="0"/>
              <a:t>在測試函數</a:t>
            </a:r>
            <a:r>
              <a:rPr lang="en-US" altLang="zh-TW" sz="2400" dirty="0"/>
              <a:t>1</a:t>
            </a:r>
            <a:r>
              <a:rPr lang="zh-TW" altLang="en-US" sz="2400" dirty="0"/>
              <a:t>、</a:t>
            </a:r>
            <a:r>
              <a:rPr lang="en-US" altLang="zh-TW" sz="2400" dirty="0"/>
              <a:t>2</a:t>
            </a:r>
            <a:r>
              <a:rPr lang="zh-TW" altLang="en-US" sz="2400" dirty="0"/>
              <a:t>、</a:t>
            </a:r>
            <a:r>
              <a:rPr lang="en-US" altLang="zh-TW" sz="2400" dirty="0"/>
              <a:t>3</a:t>
            </a:r>
            <a:r>
              <a:rPr lang="zh-TW" altLang="en-US" sz="2400" dirty="0"/>
              <a:t>、</a:t>
            </a:r>
            <a:r>
              <a:rPr lang="en-US" altLang="zh-TW" sz="2400" dirty="0"/>
              <a:t>4</a:t>
            </a:r>
            <a:r>
              <a:rPr lang="zh-TW" altLang="en-US" sz="2400" dirty="0"/>
              <a:t>、</a:t>
            </a:r>
            <a:r>
              <a:rPr lang="en-US" altLang="zh-TW" sz="2400" dirty="0"/>
              <a:t>9</a:t>
            </a:r>
            <a:r>
              <a:rPr lang="zh-TW" altLang="en-US" sz="2400" dirty="0"/>
              <a:t>、</a:t>
            </a:r>
            <a:r>
              <a:rPr lang="en-US" altLang="zh-TW" sz="2400" dirty="0"/>
              <a:t>11</a:t>
            </a:r>
            <a:r>
              <a:rPr lang="zh-TW" altLang="en-US" sz="2400" dirty="0"/>
              <a:t>、</a:t>
            </a:r>
            <a:r>
              <a:rPr lang="en-US" altLang="zh-TW" sz="2400" dirty="0"/>
              <a:t>15</a:t>
            </a:r>
            <a:r>
              <a:rPr lang="zh-TW" altLang="en-US" sz="2400" dirty="0"/>
              <a:t>、</a:t>
            </a:r>
            <a:r>
              <a:rPr lang="en-US" altLang="zh-TW" sz="2400" dirty="0"/>
              <a:t>16</a:t>
            </a:r>
            <a:r>
              <a:rPr lang="zh-TW" altLang="en-US" sz="2400" dirty="0"/>
              <a:t>、</a:t>
            </a:r>
            <a:r>
              <a:rPr lang="en-US" altLang="zh-TW" sz="2400" dirty="0"/>
              <a:t>17</a:t>
            </a:r>
            <a:r>
              <a:rPr lang="zh-TW" altLang="en-US" sz="2400" dirty="0"/>
              <a:t>、</a:t>
            </a:r>
            <a:r>
              <a:rPr lang="en-US" altLang="zh-TW" sz="2400" dirty="0"/>
              <a:t>18</a:t>
            </a:r>
            <a:r>
              <a:rPr lang="zh-TW" altLang="en-US" sz="2400" dirty="0"/>
              <a:t>、</a:t>
            </a:r>
            <a:r>
              <a:rPr lang="en-US" altLang="zh-TW" sz="2400" dirty="0"/>
              <a:t>19</a:t>
            </a:r>
            <a:r>
              <a:rPr lang="zh-TW" altLang="en-US" sz="2400" dirty="0"/>
              <a:t>和</a:t>
            </a:r>
            <a:r>
              <a:rPr lang="en-US" altLang="zh-TW" sz="2400" dirty="0"/>
              <a:t>20</a:t>
            </a:r>
            <a:r>
              <a:rPr lang="zh-TW" altLang="en-US" sz="2400" dirty="0"/>
              <a:t>中相較於</a:t>
            </a:r>
            <a:r>
              <a:rPr lang="en-US" altLang="zh-TW" sz="2400" dirty="0"/>
              <a:t>GSA</a:t>
            </a:r>
            <a:r>
              <a:rPr lang="zh-TW" altLang="en-US" sz="2400" dirty="0"/>
              <a:t>和</a:t>
            </a:r>
            <a:r>
              <a:rPr lang="en-US" altLang="zh-TW" sz="2400" dirty="0"/>
              <a:t>SSO</a:t>
            </a:r>
            <a:r>
              <a:rPr lang="zh-TW" altLang="en-US" sz="2400" dirty="0"/>
              <a:t>的收斂速率，顯示在達到全局最小值方面較優越且收斂速度更快。</a:t>
            </a:r>
          </a:p>
        </p:txBody>
      </p:sp>
    </p:spTree>
    <p:extLst>
      <p:ext uri="{BB962C8B-B14F-4D97-AF65-F5344CB8AC3E}">
        <p14:creationId xmlns:p14="http://schemas.microsoft.com/office/powerpoint/2010/main" val="3549646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0351EEF1-6E7F-4301-BFFB-A7DA50DD6643}"/>
              </a:ext>
            </a:extLst>
          </p:cNvPr>
          <p:cNvPicPr>
            <a:picLocks noChangeAspect="1"/>
          </p:cNvPicPr>
          <p:nvPr/>
        </p:nvPicPr>
        <p:blipFill>
          <a:blip r:embed="rId2"/>
          <a:stretch>
            <a:fillRect/>
          </a:stretch>
        </p:blipFill>
        <p:spPr>
          <a:xfrm>
            <a:off x="2113193" y="779253"/>
            <a:ext cx="7965614" cy="4529347"/>
          </a:xfrm>
          <a:prstGeom prst="rect">
            <a:avLst/>
          </a:prstGeom>
          <a:ln w="12700">
            <a:solidFill>
              <a:schemeClr val="tx1"/>
            </a:solidFill>
          </a:ln>
        </p:spPr>
      </p:pic>
      <p:sp>
        <p:nvSpPr>
          <p:cNvPr id="6" name="矩形 5">
            <a:extLst>
              <a:ext uri="{FF2B5EF4-FFF2-40B4-BE49-F238E27FC236}">
                <a16:creationId xmlns:a16="http://schemas.microsoft.com/office/drawing/2014/main" id="{374973BC-53F1-457F-A3FE-07686487EB99}"/>
              </a:ext>
            </a:extLst>
          </p:cNvPr>
          <p:cNvSpPr/>
          <p:nvPr/>
        </p:nvSpPr>
        <p:spPr>
          <a:xfrm>
            <a:off x="1845734" y="5451102"/>
            <a:ext cx="8796866" cy="369332"/>
          </a:xfrm>
          <a:prstGeom prst="rect">
            <a:avLst/>
          </a:prstGeom>
        </p:spPr>
        <p:txBody>
          <a:bodyPr wrap="square">
            <a:spAutoFit/>
          </a:bodyPr>
          <a:lstStyle/>
          <a:p>
            <a:r>
              <a:rPr lang="en-US" altLang="zh-TW" dirty="0"/>
              <a:t>Fig. 4 Comparison of convergence rate between CDO, GSA, and SSO for the functions 1 to 6</a:t>
            </a:r>
            <a:endParaRPr lang="zh-TW" altLang="en-US" dirty="0"/>
          </a:p>
        </p:txBody>
      </p:sp>
      <p:sp>
        <p:nvSpPr>
          <p:cNvPr id="7" name="矩形 6">
            <a:extLst>
              <a:ext uri="{FF2B5EF4-FFF2-40B4-BE49-F238E27FC236}">
                <a16:creationId xmlns:a16="http://schemas.microsoft.com/office/drawing/2014/main" id="{1250BAE3-737C-4DDC-B672-9B95E5EE39EF}"/>
              </a:ext>
            </a:extLst>
          </p:cNvPr>
          <p:cNvSpPr/>
          <p:nvPr/>
        </p:nvSpPr>
        <p:spPr>
          <a:xfrm>
            <a:off x="1972733" y="635000"/>
            <a:ext cx="8331200" cy="24736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54B8DF65-F48B-406D-AE38-22A3997ED9FB}"/>
              </a:ext>
            </a:extLst>
          </p:cNvPr>
          <p:cNvSpPr/>
          <p:nvPr/>
        </p:nvSpPr>
        <p:spPr>
          <a:xfrm>
            <a:off x="1930400" y="3252950"/>
            <a:ext cx="2861733" cy="21981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420865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29600C6-FBFA-492E-A783-65DF76E4FA89}"/>
              </a:ext>
            </a:extLst>
          </p:cNvPr>
          <p:cNvPicPr>
            <a:picLocks noChangeAspect="1"/>
          </p:cNvPicPr>
          <p:nvPr/>
        </p:nvPicPr>
        <p:blipFill>
          <a:blip r:embed="rId2"/>
          <a:stretch>
            <a:fillRect/>
          </a:stretch>
        </p:blipFill>
        <p:spPr>
          <a:xfrm>
            <a:off x="1786165" y="852684"/>
            <a:ext cx="8619670" cy="4972382"/>
          </a:xfrm>
          <a:prstGeom prst="rect">
            <a:avLst/>
          </a:prstGeom>
          <a:ln w="12700">
            <a:solidFill>
              <a:schemeClr val="tx1"/>
            </a:solidFill>
          </a:ln>
        </p:spPr>
      </p:pic>
      <p:sp>
        <p:nvSpPr>
          <p:cNvPr id="5" name="矩形 4">
            <a:extLst>
              <a:ext uri="{FF2B5EF4-FFF2-40B4-BE49-F238E27FC236}">
                <a16:creationId xmlns:a16="http://schemas.microsoft.com/office/drawing/2014/main" id="{26FE494D-3353-4FF6-8C52-E9983A256832}"/>
              </a:ext>
            </a:extLst>
          </p:cNvPr>
          <p:cNvSpPr/>
          <p:nvPr/>
        </p:nvSpPr>
        <p:spPr>
          <a:xfrm>
            <a:off x="1786165" y="5942169"/>
            <a:ext cx="9262534" cy="369332"/>
          </a:xfrm>
          <a:prstGeom prst="rect">
            <a:avLst/>
          </a:prstGeom>
        </p:spPr>
        <p:txBody>
          <a:bodyPr wrap="square">
            <a:spAutoFit/>
          </a:bodyPr>
          <a:lstStyle/>
          <a:p>
            <a:r>
              <a:rPr lang="en-US" altLang="zh-TW" dirty="0"/>
              <a:t>Fig. 5 Comparison of convergence rate between CDO, GSA, and SSO for the functions 7 to 12</a:t>
            </a:r>
            <a:endParaRPr lang="zh-TW" altLang="en-US" dirty="0"/>
          </a:p>
        </p:txBody>
      </p:sp>
      <p:sp>
        <p:nvSpPr>
          <p:cNvPr id="6" name="矩形 5">
            <a:extLst>
              <a:ext uri="{FF2B5EF4-FFF2-40B4-BE49-F238E27FC236}">
                <a16:creationId xmlns:a16="http://schemas.microsoft.com/office/drawing/2014/main" id="{9C9C7C53-D2E0-45EA-9F71-FC95A30ACAD1}"/>
              </a:ext>
            </a:extLst>
          </p:cNvPr>
          <p:cNvSpPr/>
          <p:nvPr/>
        </p:nvSpPr>
        <p:spPr>
          <a:xfrm>
            <a:off x="7594599" y="735580"/>
            <a:ext cx="2912534" cy="251561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5DA88677-D65D-4E2F-92E4-D0E6A34FC745}"/>
              </a:ext>
            </a:extLst>
          </p:cNvPr>
          <p:cNvSpPr/>
          <p:nvPr/>
        </p:nvSpPr>
        <p:spPr>
          <a:xfrm>
            <a:off x="4758266" y="3288584"/>
            <a:ext cx="2743201" cy="2616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60646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20D54638-2000-472A-AE9D-6F7ED845099B}"/>
              </a:ext>
            </a:extLst>
          </p:cNvPr>
          <p:cNvPicPr>
            <a:picLocks noChangeAspect="1"/>
          </p:cNvPicPr>
          <p:nvPr/>
        </p:nvPicPr>
        <p:blipFill>
          <a:blip r:embed="rId2"/>
          <a:stretch>
            <a:fillRect/>
          </a:stretch>
        </p:blipFill>
        <p:spPr>
          <a:xfrm>
            <a:off x="1624789" y="889000"/>
            <a:ext cx="8942422" cy="5079999"/>
          </a:xfrm>
          <a:prstGeom prst="rect">
            <a:avLst/>
          </a:prstGeom>
          <a:ln w="12700">
            <a:solidFill>
              <a:schemeClr val="tx1"/>
            </a:solidFill>
          </a:ln>
        </p:spPr>
      </p:pic>
      <p:sp>
        <p:nvSpPr>
          <p:cNvPr id="5" name="矩形 4">
            <a:extLst>
              <a:ext uri="{FF2B5EF4-FFF2-40B4-BE49-F238E27FC236}">
                <a16:creationId xmlns:a16="http://schemas.microsoft.com/office/drawing/2014/main" id="{AE939A77-F71D-4FF0-A72D-27D90135684D}"/>
              </a:ext>
            </a:extLst>
          </p:cNvPr>
          <p:cNvSpPr/>
          <p:nvPr/>
        </p:nvSpPr>
        <p:spPr>
          <a:xfrm>
            <a:off x="1743323" y="6103035"/>
            <a:ext cx="9661278" cy="369332"/>
          </a:xfrm>
          <a:prstGeom prst="rect">
            <a:avLst/>
          </a:prstGeom>
        </p:spPr>
        <p:txBody>
          <a:bodyPr wrap="square">
            <a:spAutoFit/>
          </a:bodyPr>
          <a:lstStyle/>
          <a:p>
            <a:r>
              <a:rPr lang="en-US" altLang="zh-TW" dirty="0"/>
              <a:t>Fig. 6 Comparison of convergence rate between CDO, GSA, and SSO for the functions 13 to 18</a:t>
            </a:r>
            <a:endParaRPr lang="zh-TW" altLang="en-US" dirty="0"/>
          </a:p>
        </p:txBody>
      </p:sp>
      <p:sp>
        <p:nvSpPr>
          <p:cNvPr id="6" name="矩形 5">
            <a:extLst>
              <a:ext uri="{FF2B5EF4-FFF2-40B4-BE49-F238E27FC236}">
                <a16:creationId xmlns:a16="http://schemas.microsoft.com/office/drawing/2014/main" id="{7A7DB984-E0A5-4BC0-B4F1-8DC439B6DB20}"/>
              </a:ext>
            </a:extLst>
          </p:cNvPr>
          <p:cNvSpPr/>
          <p:nvPr/>
        </p:nvSpPr>
        <p:spPr>
          <a:xfrm>
            <a:off x="7679266" y="889000"/>
            <a:ext cx="2743201" cy="248216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376694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F14D055C-5DD1-400E-9864-7E2C09AD301A}"/>
              </a:ext>
            </a:extLst>
          </p:cNvPr>
          <p:cNvPicPr>
            <a:picLocks noChangeAspect="1"/>
          </p:cNvPicPr>
          <p:nvPr/>
        </p:nvPicPr>
        <p:blipFill>
          <a:blip r:embed="rId2"/>
          <a:stretch>
            <a:fillRect/>
          </a:stretch>
        </p:blipFill>
        <p:spPr>
          <a:xfrm>
            <a:off x="1481666" y="708780"/>
            <a:ext cx="9172575" cy="5209419"/>
          </a:xfrm>
          <a:prstGeom prst="rect">
            <a:avLst/>
          </a:prstGeom>
          <a:ln w="12700">
            <a:solidFill>
              <a:schemeClr val="tx1"/>
            </a:solidFill>
          </a:ln>
        </p:spPr>
      </p:pic>
      <p:sp>
        <p:nvSpPr>
          <p:cNvPr id="5" name="矩形 4">
            <a:extLst>
              <a:ext uri="{FF2B5EF4-FFF2-40B4-BE49-F238E27FC236}">
                <a16:creationId xmlns:a16="http://schemas.microsoft.com/office/drawing/2014/main" id="{2F9F4839-6F6F-4B1B-A929-6BCD73C07849}"/>
              </a:ext>
            </a:extLst>
          </p:cNvPr>
          <p:cNvSpPr/>
          <p:nvPr/>
        </p:nvSpPr>
        <p:spPr>
          <a:xfrm>
            <a:off x="1460499" y="6035302"/>
            <a:ext cx="9271000" cy="369332"/>
          </a:xfrm>
          <a:prstGeom prst="rect">
            <a:avLst/>
          </a:prstGeom>
        </p:spPr>
        <p:txBody>
          <a:bodyPr wrap="square">
            <a:spAutoFit/>
          </a:bodyPr>
          <a:lstStyle/>
          <a:p>
            <a:r>
              <a:rPr lang="en-US" altLang="zh-TW" dirty="0"/>
              <a:t>Fig. 7 Comparison of convergence rate between CDO, GSA, and SSO for the functions 19 to 23</a:t>
            </a:r>
            <a:endParaRPr lang="zh-TW" altLang="en-US" dirty="0"/>
          </a:p>
        </p:txBody>
      </p:sp>
      <p:sp>
        <p:nvSpPr>
          <p:cNvPr id="6" name="矩形 5">
            <a:extLst>
              <a:ext uri="{FF2B5EF4-FFF2-40B4-BE49-F238E27FC236}">
                <a16:creationId xmlns:a16="http://schemas.microsoft.com/office/drawing/2014/main" id="{F3BD6455-B12B-44D2-8EDE-4984099C691B}"/>
              </a:ext>
            </a:extLst>
          </p:cNvPr>
          <p:cNvSpPr/>
          <p:nvPr/>
        </p:nvSpPr>
        <p:spPr>
          <a:xfrm>
            <a:off x="4512733" y="697289"/>
            <a:ext cx="3081867" cy="26162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89147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F9ED03B-98EF-4549-8E4F-4621C8955636}"/>
              </a:ext>
            </a:extLst>
          </p:cNvPr>
          <p:cNvSpPr>
            <a:spLocks noGrp="1"/>
          </p:cNvSpPr>
          <p:nvPr>
            <p:ph type="title"/>
          </p:nvPr>
        </p:nvSpPr>
        <p:spPr>
          <a:xfrm>
            <a:off x="1097280" y="419100"/>
            <a:ext cx="10058400" cy="661035"/>
          </a:xfrm>
        </p:spPr>
        <p:txBody>
          <a:bodyPr>
            <a:normAutofit/>
          </a:bodyPr>
          <a:lstStyle/>
          <a:p>
            <a:r>
              <a:rPr lang="zh-TW" altLang="en-US" sz="3600" dirty="0"/>
              <a:t>介紹</a:t>
            </a:r>
          </a:p>
        </p:txBody>
      </p:sp>
      <p:sp>
        <p:nvSpPr>
          <p:cNvPr id="3" name="內容版面配置區 2">
            <a:extLst>
              <a:ext uri="{FF2B5EF4-FFF2-40B4-BE49-F238E27FC236}">
                <a16:creationId xmlns:a16="http://schemas.microsoft.com/office/drawing/2014/main" id="{27A5BF64-AC84-4180-AE92-4752F2E3A59E}"/>
              </a:ext>
            </a:extLst>
          </p:cNvPr>
          <p:cNvSpPr>
            <a:spLocks noGrp="1"/>
          </p:cNvSpPr>
          <p:nvPr>
            <p:ph idx="1"/>
          </p:nvPr>
        </p:nvSpPr>
        <p:spPr>
          <a:xfrm>
            <a:off x="1097280" y="1435910"/>
            <a:ext cx="10058400" cy="3986180"/>
          </a:xfrm>
        </p:spPr>
        <p:txBody>
          <a:bodyPr/>
          <a:lstStyle/>
          <a:p>
            <a:r>
              <a:rPr lang="zh-TW" altLang="en-US" dirty="0"/>
              <a:t>智慧型最佳化演算法分為四部分</a:t>
            </a:r>
            <a:r>
              <a:rPr lang="en-US" altLang="zh-TW" dirty="0"/>
              <a:t>:</a:t>
            </a:r>
          </a:p>
          <a:p>
            <a:pPr marL="514350" indent="-514350">
              <a:buFont typeface="+mj-lt"/>
              <a:buAutoNum type="arabicPeriod"/>
            </a:pPr>
            <a:r>
              <a:rPr lang="zh-TW" altLang="en-US" dirty="0"/>
              <a:t>基於演化的方法</a:t>
            </a:r>
            <a:r>
              <a:rPr lang="en-US" altLang="zh-TW" dirty="0"/>
              <a:t>-</a:t>
            </a:r>
            <a:r>
              <a:rPr lang="zh-TW" altLang="en-US" dirty="0"/>
              <a:t>基因演算法</a:t>
            </a:r>
            <a:r>
              <a:rPr lang="en-US" altLang="zh-TW" dirty="0"/>
              <a:t>(GA)</a:t>
            </a:r>
          </a:p>
          <a:p>
            <a:pPr marL="514350" indent="-514350">
              <a:buFont typeface="+mj-lt"/>
              <a:buAutoNum type="arabicPeriod"/>
            </a:pPr>
            <a:r>
              <a:rPr lang="zh-TW" altLang="en-US" dirty="0"/>
              <a:t>基於人類的方法</a:t>
            </a:r>
            <a:r>
              <a:rPr lang="en-US" altLang="zh-TW" dirty="0"/>
              <a:t>-</a:t>
            </a:r>
            <a:r>
              <a:rPr lang="zh-TW" altLang="en-US" dirty="0"/>
              <a:t>和諧搜尋演算法</a:t>
            </a:r>
            <a:r>
              <a:rPr lang="en-US" altLang="zh-TW" dirty="0"/>
              <a:t>(HSA)</a:t>
            </a:r>
            <a:r>
              <a:rPr lang="zh-TW" altLang="en-US" dirty="0"/>
              <a:t>、煙火演算法</a:t>
            </a:r>
            <a:r>
              <a:rPr lang="en-US" altLang="zh-TW" dirty="0"/>
              <a:t>(FA)</a:t>
            </a:r>
          </a:p>
          <a:p>
            <a:pPr marL="514350" indent="-514350">
              <a:buFont typeface="+mj-lt"/>
              <a:buAutoNum type="arabicPeriod"/>
            </a:pPr>
            <a:r>
              <a:rPr lang="zh-TW" altLang="en-US" dirty="0"/>
              <a:t>基於群體的方法</a:t>
            </a:r>
            <a:r>
              <a:rPr lang="en-US" altLang="zh-TW" dirty="0"/>
              <a:t>-</a:t>
            </a:r>
            <a:r>
              <a:rPr lang="zh-TW" altLang="en-US" dirty="0"/>
              <a:t>精子群優化</a:t>
            </a:r>
            <a:r>
              <a:rPr lang="en-US" altLang="zh-TW" dirty="0"/>
              <a:t>(SSO)</a:t>
            </a:r>
          </a:p>
          <a:p>
            <a:pPr marL="514350" indent="-514350">
              <a:buFont typeface="+mj-lt"/>
              <a:buAutoNum type="arabicPeriod"/>
            </a:pPr>
            <a:r>
              <a:rPr lang="zh-TW" altLang="en-US" dirty="0"/>
              <a:t>基於物理的方法</a:t>
            </a:r>
            <a:r>
              <a:rPr lang="en-US" altLang="zh-TW" dirty="0"/>
              <a:t>-</a:t>
            </a:r>
            <a:r>
              <a:rPr lang="zh-TW" altLang="en-US" dirty="0"/>
              <a:t>重力搜尋演算法</a:t>
            </a:r>
            <a:r>
              <a:rPr lang="en-US" altLang="zh-TW" dirty="0"/>
              <a:t>(GSA)</a:t>
            </a:r>
            <a:endParaRPr lang="zh-TW" altLang="en-US" dirty="0"/>
          </a:p>
        </p:txBody>
      </p:sp>
      <p:cxnSp>
        <p:nvCxnSpPr>
          <p:cNvPr id="4" name="直線接點 3">
            <a:extLst>
              <a:ext uri="{FF2B5EF4-FFF2-40B4-BE49-F238E27FC236}">
                <a16:creationId xmlns:a16="http://schemas.microsoft.com/office/drawing/2014/main" id="{B477C192-BFC1-48B4-BED6-1499C827BD2C}"/>
              </a:ext>
            </a:extLst>
          </p:cNvPr>
          <p:cNvCxnSpPr>
            <a:cxnSpLocks/>
          </p:cNvCxnSpPr>
          <p:nvPr/>
        </p:nvCxnSpPr>
        <p:spPr>
          <a:xfrm>
            <a:off x="1047750" y="1247776"/>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標題 1">
            <a:extLst>
              <a:ext uri="{FF2B5EF4-FFF2-40B4-BE49-F238E27FC236}">
                <a16:creationId xmlns:a16="http://schemas.microsoft.com/office/drawing/2014/main" id="{BC190920-C2AB-4BE7-B17A-4CBD1E709796}"/>
              </a:ext>
            </a:extLst>
          </p:cNvPr>
          <p:cNvSpPr txBox="1">
            <a:spLocks/>
          </p:cNvSpPr>
          <p:nvPr/>
        </p:nvSpPr>
        <p:spPr>
          <a:xfrm>
            <a:off x="1201102" y="284879"/>
            <a:ext cx="9789795" cy="10468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zh-TW" altLang="en-US" sz="3600" dirty="0"/>
          </a:p>
        </p:txBody>
      </p:sp>
      <p:sp>
        <p:nvSpPr>
          <p:cNvPr id="7" name="箭號: 向右 6">
            <a:extLst>
              <a:ext uri="{FF2B5EF4-FFF2-40B4-BE49-F238E27FC236}">
                <a16:creationId xmlns:a16="http://schemas.microsoft.com/office/drawing/2014/main" id="{C5CE27FE-C142-4240-86BC-985C6BB00472}"/>
              </a:ext>
            </a:extLst>
          </p:cNvPr>
          <p:cNvSpPr/>
          <p:nvPr/>
        </p:nvSpPr>
        <p:spPr>
          <a:xfrm rot="5400000">
            <a:off x="5374482" y="4407662"/>
            <a:ext cx="1176337" cy="8001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文字方塊 7">
            <a:extLst>
              <a:ext uri="{FF2B5EF4-FFF2-40B4-BE49-F238E27FC236}">
                <a16:creationId xmlns:a16="http://schemas.microsoft.com/office/drawing/2014/main" id="{6EE61D25-39CA-42C7-BF1B-4421999C977E}"/>
              </a:ext>
            </a:extLst>
          </p:cNvPr>
          <p:cNvSpPr txBox="1"/>
          <p:nvPr/>
        </p:nvSpPr>
        <p:spPr>
          <a:xfrm>
            <a:off x="5254764" y="4450692"/>
            <a:ext cx="1415772" cy="461665"/>
          </a:xfrm>
          <a:prstGeom prst="rect">
            <a:avLst/>
          </a:prstGeom>
          <a:noFill/>
        </p:spPr>
        <p:txBody>
          <a:bodyPr wrap="none" rtlCol="0">
            <a:spAutoFit/>
          </a:bodyPr>
          <a:lstStyle/>
          <a:p>
            <a:r>
              <a:rPr lang="zh-TW" altLang="en-US" sz="2400" b="1" dirty="0">
                <a:solidFill>
                  <a:srgbClr val="FF0000"/>
                </a:solidFill>
                <a:latin typeface="+mn-ea"/>
              </a:rPr>
              <a:t>共同目標</a:t>
            </a:r>
          </a:p>
        </p:txBody>
      </p:sp>
      <p:sp>
        <p:nvSpPr>
          <p:cNvPr id="9" name="文字方塊 8">
            <a:extLst>
              <a:ext uri="{FF2B5EF4-FFF2-40B4-BE49-F238E27FC236}">
                <a16:creationId xmlns:a16="http://schemas.microsoft.com/office/drawing/2014/main" id="{3599D0E8-3B6A-4F71-9EA2-52F36CD630A8}"/>
              </a:ext>
            </a:extLst>
          </p:cNvPr>
          <p:cNvSpPr txBox="1"/>
          <p:nvPr/>
        </p:nvSpPr>
        <p:spPr>
          <a:xfrm>
            <a:off x="4177546" y="5446124"/>
            <a:ext cx="3570208" cy="461665"/>
          </a:xfrm>
          <a:prstGeom prst="rect">
            <a:avLst/>
          </a:prstGeom>
          <a:noFill/>
        </p:spPr>
        <p:txBody>
          <a:bodyPr wrap="none" rtlCol="0">
            <a:spAutoFit/>
          </a:bodyPr>
          <a:lstStyle/>
          <a:p>
            <a:r>
              <a:rPr lang="zh-TW" altLang="en-US" sz="2400" b="1" dirty="0">
                <a:solidFill>
                  <a:srgbClr val="FF0000"/>
                </a:solidFill>
              </a:rPr>
              <a:t>產生最高收斂率的最佳解</a:t>
            </a:r>
          </a:p>
        </p:txBody>
      </p:sp>
    </p:spTree>
    <p:extLst>
      <p:ext uri="{BB962C8B-B14F-4D97-AF65-F5344CB8AC3E}">
        <p14:creationId xmlns:p14="http://schemas.microsoft.com/office/powerpoint/2010/main" val="393562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0B00611-0644-40E9-8166-76CE5F371080}"/>
              </a:ext>
            </a:extLst>
          </p:cNvPr>
          <p:cNvPicPr>
            <a:picLocks noChangeAspect="1"/>
          </p:cNvPicPr>
          <p:nvPr/>
        </p:nvPicPr>
        <p:blipFill>
          <a:blip r:embed="rId2"/>
          <a:stretch>
            <a:fillRect/>
          </a:stretch>
        </p:blipFill>
        <p:spPr>
          <a:xfrm>
            <a:off x="2162174" y="339391"/>
            <a:ext cx="6629401" cy="4186990"/>
          </a:xfrm>
          <a:prstGeom prst="rect">
            <a:avLst/>
          </a:prstGeom>
          <a:ln w="12700">
            <a:solidFill>
              <a:schemeClr val="tx1"/>
            </a:solidFill>
          </a:ln>
        </p:spPr>
      </p:pic>
      <p:pic>
        <p:nvPicPr>
          <p:cNvPr id="5" name="圖片 4">
            <a:extLst>
              <a:ext uri="{FF2B5EF4-FFF2-40B4-BE49-F238E27FC236}">
                <a16:creationId xmlns:a16="http://schemas.microsoft.com/office/drawing/2014/main" id="{B4F10D3B-6A23-485C-8715-BB840B7BDCDD}"/>
              </a:ext>
            </a:extLst>
          </p:cNvPr>
          <p:cNvPicPr>
            <a:picLocks noChangeAspect="1"/>
          </p:cNvPicPr>
          <p:nvPr/>
        </p:nvPicPr>
        <p:blipFill>
          <a:blip r:embed="rId3"/>
          <a:stretch>
            <a:fillRect/>
          </a:stretch>
        </p:blipFill>
        <p:spPr>
          <a:xfrm>
            <a:off x="2162174" y="4526381"/>
            <a:ext cx="6629401" cy="1413580"/>
          </a:xfrm>
          <a:prstGeom prst="rect">
            <a:avLst/>
          </a:prstGeom>
          <a:ln w="12700">
            <a:solidFill>
              <a:schemeClr val="tx1"/>
            </a:solidFill>
          </a:ln>
        </p:spPr>
      </p:pic>
      <p:sp>
        <p:nvSpPr>
          <p:cNvPr id="6" name="矩形 5">
            <a:extLst>
              <a:ext uri="{FF2B5EF4-FFF2-40B4-BE49-F238E27FC236}">
                <a16:creationId xmlns:a16="http://schemas.microsoft.com/office/drawing/2014/main" id="{E5A9A6E5-FA50-433C-B2A3-9496E9DDD1DE}"/>
              </a:ext>
            </a:extLst>
          </p:cNvPr>
          <p:cNvSpPr/>
          <p:nvPr/>
        </p:nvSpPr>
        <p:spPr>
          <a:xfrm>
            <a:off x="2038349" y="5939961"/>
            <a:ext cx="7153275" cy="369332"/>
          </a:xfrm>
          <a:prstGeom prst="rect">
            <a:avLst/>
          </a:prstGeom>
        </p:spPr>
        <p:txBody>
          <a:bodyPr wrap="square">
            <a:spAutoFit/>
          </a:bodyPr>
          <a:lstStyle/>
          <a:p>
            <a:r>
              <a:rPr lang="en-US" altLang="zh-TW" dirty="0"/>
              <a:t>Table 4 Ranking the</a:t>
            </a:r>
            <a:r>
              <a:rPr lang="zh-TW" altLang="en-US" dirty="0"/>
              <a:t> </a:t>
            </a:r>
            <a:r>
              <a:rPr lang="en-US" altLang="zh-TW" dirty="0"/>
              <a:t>approaches from best to worse</a:t>
            </a:r>
            <a:r>
              <a:rPr lang="zh-TW" altLang="en-US" dirty="0"/>
              <a:t> </a:t>
            </a:r>
            <a:r>
              <a:rPr lang="en-US" altLang="zh-TW" dirty="0"/>
              <a:t>obtained fitness value</a:t>
            </a:r>
            <a:endParaRPr lang="zh-TW" altLang="en-US" dirty="0"/>
          </a:p>
        </p:txBody>
      </p:sp>
      <p:sp>
        <p:nvSpPr>
          <p:cNvPr id="7" name="矩形 6">
            <a:extLst>
              <a:ext uri="{FF2B5EF4-FFF2-40B4-BE49-F238E27FC236}">
                <a16:creationId xmlns:a16="http://schemas.microsoft.com/office/drawing/2014/main" id="{D6E980E3-F8DA-4D80-9825-B22DB0A63F8B}"/>
              </a:ext>
            </a:extLst>
          </p:cNvPr>
          <p:cNvSpPr/>
          <p:nvPr/>
        </p:nvSpPr>
        <p:spPr>
          <a:xfrm>
            <a:off x="2038349" y="778933"/>
            <a:ext cx="6868584" cy="855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a:extLst>
              <a:ext uri="{FF2B5EF4-FFF2-40B4-BE49-F238E27FC236}">
                <a16:creationId xmlns:a16="http://schemas.microsoft.com/office/drawing/2014/main" id="{B3297101-AB26-41D3-9F82-C6F8C8526B26}"/>
              </a:ext>
            </a:extLst>
          </p:cNvPr>
          <p:cNvSpPr/>
          <p:nvPr/>
        </p:nvSpPr>
        <p:spPr>
          <a:xfrm>
            <a:off x="2038349" y="2497667"/>
            <a:ext cx="6868584"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a:extLst>
              <a:ext uri="{FF2B5EF4-FFF2-40B4-BE49-F238E27FC236}">
                <a16:creationId xmlns:a16="http://schemas.microsoft.com/office/drawing/2014/main" id="{2BD638C1-4069-4AF1-B83A-20111501671E}"/>
              </a:ext>
            </a:extLst>
          </p:cNvPr>
          <p:cNvSpPr/>
          <p:nvPr/>
        </p:nvSpPr>
        <p:spPr>
          <a:xfrm>
            <a:off x="2038349" y="2964457"/>
            <a:ext cx="6992409"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a:extLst>
              <a:ext uri="{FF2B5EF4-FFF2-40B4-BE49-F238E27FC236}">
                <a16:creationId xmlns:a16="http://schemas.microsoft.com/office/drawing/2014/main" id="{78919990-66BC-4981-901C-81F889835307}"/>
              </a:ext>
            </a:extLst>
          </p:cNvPr>
          <p:cNvSpPr/>
          <p:nvPr/>
        </p:nvSpPr>
        <p:spPr>
          <a:xfrm>
            <a:off x="1922991" y="3858637"/>
            <a:ext cx="6868584"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矩形 10">
            <a:extLst>
              <a:ext uri="{FF2B5EF4-FFF2-40B4-BE49-F238E27FC236}">
                <a16:creationId xmlns:a16="http://schemas.microsoft.com/office/drawing/2014/main" id="{D5AB011B-C533-4DF2-9053-6BAAA224E20E}"/>
              </a:ext>
            </a:extLst>
          </p:cNvPr>
          <p:cNvSpPr/>
          <p:nvPr/>
        </p:nvSpPr>
        <p:spPr>
          <a:xfrm>
            <a:off x="2038349" y="4929495"/>
            <a:ext cx="6868584" cy="2794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906827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F12FF69-663C-4530-BE61-67BB74F83A00}"/>
              </a:ext>
            </a:extLst>
          </p:cNvPr>
          <p:cNvSpPr>
            <a:spLocks noGrp="1"/>
          </p:cNvSpPr>
          <p:nvPr>
            <p:ph idx="1"/>
          </p:nvPr>
        </p:nvSpPr>
        <p:spPr>
          <a:xfrm>
            <a:off x="982133" y="1105958"/>
            <a:ext cx="10515600" cy="4351338"/>
          </a:xfrm>
        </p:spPr>
        <p:txBody>
          <a:bodyPr>
            <a:normAutofit/>
          </a:bodyPr>
          <a:lstStyle/>
          <a:p>
            <a:r>
              <a:rPr lang="en-US" altLang="zh-TW" sz="2400" dirty="0"/>
              <a:t>GSA</a:t>
            </a:r>
            <a:r>
              <a:rPr lang="zh-TW" altLang="en-US" sz="2400" dirty="0"/>
              <a:t>和</a:t>
            </a:r>
            <a:r>
              <a:rPr lang="en-US" altLang="zh-TW" sz="2400" dirty="0"/>
              <a:t>SSO</a:t>
            </a:r>
            <a:r>
              <a:rPr lang="zh-TW" altLang="en-US" sz="2400" dirty="0"/>
              <a:t>的缺點：</a:t>
            </a:r>
            <a:endParaRPr lang="en-US" altLang="zh-TW" sz="2400" dirty="0"/>
          </a:p>
          <a:p>
            <a:endParaRPr lang="en-US" altLang="zh-TW" sz="2400" dirty="0"/>
          </a:p>
          <a:p>
            <a:endParaRPr lang="zh-TW" altLang="en-US" sz="2400" dirty="0"/>
          </a:p>
          <a:p>
            <a:r>
              <a:rPr lang="zh-TW" altLang="en-US" sz="2400" dirty="0"/>
              <a:t>結果和優越性分析：</a:t>
            </a:r>
            <a:endParaRPr lang="en-US" altLang="zh-TW" sz="2400" dirty="0"/>
          </a:p>
          <a:p>
            <a:endParaRPr lang="en-US" altLang="zh-TW" sz="2400" dirty="0"/>
          </a:p>
          <a:p>
            <a:endParaRPr lang="zh-TW" altLang="en-US" sz="2400" dirty="0"/>
          </a:p>
          <a:p>
            <a:r>
              <a:rPr lang="zh-TW" altLang="en-US" sz="2400" dirty="0"/>
              <a:t>未來展望：</a:t>
            </a:r>
          </a:p>
        </p:txBody>
      </p:sp>
      <p:sp>
        <p:nvSpPr>
          <p:cNvPr id="4" name="標題 1">
            <a:extLst>
              <a:ext uri="{FF2B5EF4-FFF2-40B4-BE49-F238E27FC236}">
                <a16:creationId xmlns:a16="http://schemas.microsoft.com/office/drawing/2014/main" id="{0C635003-2D8F-4617-A4A0-332F4DB2F193}"/>
              </a:ext>
            </a:extLst>
          </p:cNvPr>
          <p:cNvSpPr>
            <a:spLocks noGrp="1"/>
          </p:cNvSpPr>
          <p:nvPr>
            <p:ph type="title"/>
          </p:nvPr>
        </p:nvSpPr>
        <p:spPr>
          <a:xfrm>
            <a:off x="1066800" y="218342"/>
            <a:ext cx="10058400" cy="661035"/>
          </a:xfrm>
        </p:spPr>
        <p:txBody>
          <a:bodyPr>
            <a:normAutofit/>
          </a:bodyPr>
          <a:lstStyle/>
          <a:p>
            <a:r>
              <a:rPr lang="zh-TW" altLang="en-US" sz="3600" dirty="0"/>
              <a:t>討論</a:t>
            </a:r>
          </a:p>
        </p:txBody>
      </p:sp>
      <p:cxnSp>
        <p:nvCxnSpPr>
          <p:cNvPr id="5" name="直線接點 4">
            <a:extLst>
              <a:ext uri="{FF2B5EF4-FFF2-40B4-BE49-F238E27FC236}">
                <a16:creationId xmlns:a16="http://schemas.microsoft.com/office/drawing/2014/main" id="{B555EE0C-F1DE-46DF-880B-EA4289FC24AA}"/>
              </a:ext>
            </a:extLst>
          </p:cNvPr>
          <p:cNvCxnSpPr>
            <a:cxnSpLocks/>
          </p:cNvCxnSpPr>
          <p:nvPr/>
        </p:nvCxnSpPr>
        <p:spPr>
          <a:xfrm>
            <a:off x="1047750" y="876301"/>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文字方塊 5">
            <a:extLst>
              <a:ext uri="{FF2B5EF4-FFF2-40B4-BE49-F238E27FC236}">
                <a16:creationId xmlns:a16="http://schemas.microsoft.com/office/drawing/2014/main" id="{848CC1B3-B3D2-4AFA-9AE7-27D0DC8714A9}"/>
              </a:ext>
            </a:extLst>
          </p:cNvPr>
          <p:cNvSpPr txBox="1"/>
          <p:nvPr/>
        </p:nvSpPr>
        <p:spPr>
          <a:xfrm>
            <a:off x="1325430" y="1534261"/>
            <a:ext cx="9268884" cy="1107996"/>
          </a:xfrm>
          <a:prstGeom prst="rect">
            <a:avLst/>
          </a:prstGeom>
          <a:noFill/>
        </p:spPr>
        <p:txBody>
          <a:bodyPr wrap="none" rtlCol="0">
            <a:spAutoFit/>
          </a:bodyPr>
          <a:lstStyle/>
          <a:p>
            <a:pPr marL="285750" indent="-285750">
              <a:buFont typeface="Wingdings" panose="05000000000000000000" pitchFamily="2" charset="2"/>
              <a:buChar char="n"/>
            </a:pPr>
            <a:r>
              <a:rPr lang="en-US" altLang="zh-TW" sz="2400" dirty="0"/>
              <a:t>GSA</a:t>
            </a:r>
            <a:r>
              <a:rPr lang="zh-TW" altLang="en-US" sz="2400" dirty="0"/>
              <a:t>受限於速度較慢，對於開發利用的影響不大。</a:t>
            </a:r>
          </a:p>
          <a:p>
            <a:pPr marL="285750" indent="-285750">
              <a:buFont typeface="Wingdings" panose="05000000000000000000" pitchFamily="2" charset="2"/>
              <a:buChar char="n"/>
            </a:pPr>
            <a:r>
              <a:rPr lang="en-US" altLang="zh-TW" sz="2400" dirty="0"/>
              <a:t>SSO</a:t>
            </a:r>
            <a:r>
              <a:rPr lang="zh-TW" altLang="en-US" sz="2400" dirty="0"/>
              <a:t>可能會陷入局部最小值，但具有強大和準確的開發利用能力。</a:t>
            </a:r>
            <a:endParaRPr lang="en-US" altLang="zh-TW" sz="2400" dirty="0"/>
          </a:p>
          <a:p>
            <a:endParaRPr lang="zh-TW" altLang="en-US" dirty="0"/>
          </a:p>
        </p:txBody>
      </p:sp>
      <p:sp>
        <p:nvSpPr>
          <p:cNvPr id="7" name="矩形 6">
            <a:extLst>
              <a:ext uri="{FF2B5EF4-FFF2-40B4-BE49-F238E27FC236}">
                <a16:creationId xmlns:a16="http://schemas.microsoft.com/office/drawing/2014/main" id="{5239041E-0489-4E33-A804-57136AE78325}"/>
              </a:ext>
            </a:extLst>
          </p:cNvPr>
          <p:cNvSpPr/>
          <p:nvPr/>
        </p:nvSpPr>
        <p:spPr>
          <a:xfrm>
            <a:off x="1325430" y="4309943"/>
            <a:ext cx="10053770" cy="1569660"/>
          </a:xfrm>
          <a:prstGeom prst="rect">
            <a:avLst/>
          </a:prstGeom>
        </p:spPr>
        <p:txBody>
          <a:bodyPr wrap="square">
            <a:spAutoFit/>
          </a:bodyPr>
          <a:lstStyle/>
          <a:p>
            <a:pPr marL="285750" indent="-285750">
              <a:buFont typeface="Wingdings" panose="05000000000000000000" pitchFamily="2" charset="2"/>
              <a:buChar char="n"/>
            </a:pPr>
            <a:r>
              <a:rPr lang="zh-TW" altLang="en-US" sz="2400" dirty="0"/>
              <a:t>將</a:t>
            </a:r>
            <a:r>
              <a:rPr lang="en-US" altLang="zh-TW" sz="2400" dirty="0"/>
              <a:t>CDO</a:t>
            </a:r>
            <a:r>
              <a:rPr lang="zh-TW" altLang="en-US" sz="2400" dirty="0"/>
              <a:t>應用於解決寬域問題，如在無線傳感器網絡中最大化信號傳播，最小化信號衰減和干擾。</a:t>
            </a:r>
          </a:p>
          <a:p>
            <a:pPr marL="285750" indent="-285750">
              <a:buFont typeface="Wingdings" panose="05000000000000000000" pitchFamily="2" charset="2"/>
              <a:buChar char="n"/>
            </a:pPr>
            <a:r>
              <a:rPr lang="zh-TW" altLang="en-US" sz="2400" dirty="0"/>
              <a:t>將</a:t>
            </a:r>
            <a:r>
              <a:rPr lang="en-US" altLang="zh-TW" sz="2400" dirty="0"/>
              <a:t>CDO</a:t>
            </a:r>
            <a:r>
              <a:rPr lang="zh-TW" altLang="en-US" sz="2400" dirty="0"/>
              <a:t>應用於特徵選擇領域，與包裝方法結合，用於消除不必要的特徵，並用於預測和分類多種疾病。</a:t>
            </a:r>
          </a:p>
        </p:txBody>
      </p:sp>
      <p:sp>
        <p:nvSpPr>
          <p:cNvPr id="8" name="矩形 7">
            <a:extLst>
              <a:ext uri="{FF2B5EF4-FFF2-40B4-BE49-F238E27FC236}">
                <a16:creationId xmlns:a16="http://schemas.microsoft.com/office/drawing/2014/main" id="{C7740D52-C8BC-43FD-B074-28BE78EA113A}"/>
              </a:ext>
            </a:extLst>
          </p:cNvPr>
          <p:cNvSpPr/>
          <p:nvPr/>
        </p:nvSpPr>
        <p:spPr>
          <a:xfrm>
            <a:off x="1325430" y="2953505"/>
            <a:ext cx="9884437" cy="830997"/>
          </a:xfrm>
          <a:prstGeom prst="rect">
            <a:avLst/>
          </a:prstGeom>
        </p:spPr>
        <p:txBody>
          <a:bodyPr wrap="square">
            <a:spAutoFit/>
          </a:bodyPr>
          <a:lstStyle/>
          <a:p>
            <a:pPr marL="285750" indent="-285750">
              <a:buFont typeface="Wingdings" panose="05000000000000000000" pitchFamily="2" charset="2"/>
              <a:buChar char="n"/>
            </a:pPr>
            <a:r>
              <a:rPr lang="zh-TW" altLang="en-US" sz="2400" dirty="0"/>
              <a:t>在</a:t>
            </a:r>
            <a:r>
              <a:rPr lang="sq-AL" altLang="zh-TW" sz="2400" dirty="0"/>
              <a:t>noisy and rugged</a:t>
            </a:r>
            <a:r>
              <a:rPr lang="zh-TW" altLang="en-US" sz="2400" dirty="0"/>
              <a:t>或寬域與狹窄的基準問題上，</a:t>
            </a:r>
            <a:r>
              <a:rPr lang="sq-AL" altLang="zh-TW" sz="2400" dirty="0"/>
              <a:t>CDO</a:t>
            </a:r>
            <a:r>
              <a:rPr lang="zh-TW" altLang="en-US" sz="2400" dirty="0"/>
              <a:t>表現均優於</a:t>
            </a:r>
            <a:r>
              <a:rPr lang="sq-AL" altLang="zh-TW" sz="2400" dirty="0"/>
              <a:t>SSO</a:t>
            </a:r>
            <a:r>
              <a:rPr lang="zh-TW" altLang="en-US" sz="2400" dirty="0"/>
              <a:t>和</a:t>
            </a:r>
            <a:r>
              <a:rPr lang="sq-AL" altLang="zh-TW" sz="2400" dirty="0"/>
              <a:t>GSA</a:t>
            </a:r>
            <a:r>
              <a:rPr lang="zh-TW" altLang="en-US" sz="2400" dirty="0"/>
              <a:t>，具有高效和探索的優勢。</a:t>
            </a:r>
          </a:p>
        </p:txBody>
      </p:sp>
    </p:spTree>
    <p:extLst>
      <p:ext uri="{BB962C8B-B14F-4D97-AF65-F5344CB8AC3E}">
        <p14:creationId xmlns:p14="http://schemas.microsoft.com/office/powerpoint/2010/main" val="20610926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cxnSp>
        <p:nvCxnSpPr>
          <p:cNvPr id="4" name="直線接點 3">
            <a:extLst>
              <a:ext uri="{FF2B5EF4-FFF2-40B4-BE49-F238E27FC236}">
                <a16:creationId xmlns:a16="http://schemas.microsoft.com/office/drawing/2014/main" id="{71E2C48E-BBBA-4043-9933-D81E5461C612}"/>
              </a:ext>
            </a:extLst>
          </p:cNvPr>
          <p:cNvCxnSpPr>
            <a:cxnSpLocks/>
          </p:cNvCxnSpPr>
          <p:nvPr/>
        </p:nvCxnSpPr>
        <p:spPr>
          <a:xfrm>
            <a:off x="1047750" y="876301"/>
            <a:ext cx="98298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標題 1">
            <a:extLst>
              <a:ext uri="{FF2B5EF4-FFF2-40B4-BE49-F238E27FC236}">
                <a16:creationId xmlns:a16="http://schemas.microsoft.com/office/drawing/2014/main" id="{37FA8FCC-8B18-4D88-BFEE-9EC5F52EF4D3}"/>
              </a:ext>
            </a:extLst>
          </p:cNvPr>
          <p:cNvSpPr>
            <a:spLocks noGrp="1"/>
          </p:cNvSpPr>
          <p:nvPr>
            <p:ph type="title"/>
          </p:nvPr>
        </p:nvSpPr>
        <p:spPr>
          <a:xfrm>
            <a:off x="1066800" y="218342"/>
            <a:ext cx="10058400" cy="661035"/>
          </a:xfrm>
        </p:spPr>
        <p:txBody>
          <a:bodyPr>
            <a:normAutofit/>
          </a:bodyPr>
          <a:lstStyle/>
          <a:p>
            <a:r>
              <a:rPr lang="zh-TW" altLang="en-US" sz="3600" dirty="0"/>
              <a:t>結論</a:t>
            </a:r>
          </a:p>
        </p:txBody>
      </p:sp>
      <p:sp>
        <p:nvSpPr>
          <p:cNvPr id="6" name="橢圓 5">
            <a:extLst>
              <a:ext uri="{FF2B5EF4-FFF2-40B4-BE49-F238E27FC236}">
                <a16:creationId xmlns:a16="http://schemas.microsoft.com/office/drawing/2014/main" id="{0564D178-D61A-4A0F-927D-1388633F0FDB}"/>
              </a:ext>
            </a:extLst>
          </p:cNvPr>
          <p:cNvSpPr/>
          <p:nvPr/>
        </p:nvSpPr>
        <p:spPr>
          <a:xfrm>
            <a:off x="3863975" y="1435997"/>
            <a:ext cx="6822016" cy="3986006"/>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2400" b="1" dirty="0">
                <a:solidFill>
                  <a:srgbClr val="7030A0"/>
                </a:solidFill>
              </a:rPr>
              <a:t>在上述介紹後，可以發現</a:t>
            </a:r>
            <a:r>
              <a:rPr lang="en-US" altLang="zh-TW" sz="2400" b="1" dirty="0">
                <a:solidFill>
                  <a:srgbClr val="7030A0"/>
                </a:solidFill>
              </a:rPr>
              <a:t>CDO</a:t>
            </a:r>
            <a:r>
              <a:rPr lang="zh-TW" altLang="en-US" sz="2400" b="1" dirty="0">
                <a:solidFill>
                  <a:srgbClr val="7030A0"/>
                </a:solidFill>
              </a:rPr>
              <a:t>在收斂速度以及解決</a:t>
            </a:r>
            <a:r>
              <a:rPr lang="sq-AL" altLang="zh-TW" sz="2400" b="1" dirty="0">
                <a:solidFill>
                  <a:srgbClr val="7030A0"/>
                </a:solidFill>
              </a:rPr>
              <a:t>noisy and rugged</a:t>
            </a:r>
            <a:r>
              <a:rPr lang="zh-TW" altLang="en-US" sz="2400" b="1" dirty="0">
                <a:solidFill>
                  <a:srgbClr val="7030A0"/>
                </a:solidFill>
              </a:rPr>
              <a:t>等問題都優於</a:t>
            </a:r>
            <a:r>
              <a:rPr lang="en-US" altLang="zh-TW" sz="2400" b="1" dirty="0">
                <a:solidFill>
                  <a:srgbClr val="7030A0"/>
                </a:solidFill>
              </a:rPr>
              <a:t>GSA</a:t>
            </a:r>
            <a:r>
              <a:rPr lang="zh-TW" altLang="en-US" sz="2400" b="1" dirty="0">
                <a:solidFill>
                  <a:srgbClr val="7030A0"/>
                </a:solidFill>
              </a:rPr>
              <a:t>、</a:t>
            </a:r>
            <a:r>
              <a:rPr lang="en-US" altLang="zh-TW" sz="2400" b="1" dirty="0">
                <a:solidFill>
                  <a:srgbClr val="7030A0"/>
                </a:solidFill>
              </a:rPr>
              <a:t>SSO</a:t>
            </a:r>
            <a:r>
              <a:rPr lang="zh-TW" altLang="en-US" sz="2400" b="1" dirty="0">
                <a:solidFill>
                  <a:srgbClr val="7030A0"/>
                </a:solidFill>
              </a:rPr>
              <a:t>。因此，</a:t>
            </a:r>
            <a:r>
              <a:rPr lang="en-US" altLang="zh-TW" sz="2400" b="1" dirty="0">
                <a:solidFill>
                  <a:srgbClr val="7030A0"/>
                </a:solidFill>
              </a:rPr>
              <a:t>CDO</a:t>
            </a:r>
            <a:r>
              <a:rPr lang="zh-TW" altLang="en-US" sz="2400" b="1" dirty="0">
                <a:solidFill>
                  <a:srgbClr val="7030A0"/>
                </a:solidFill>
              </a:rPr>
              <a:t>是個可行且可替代的演算法。</a:t>
            </a:r>
          </a:p>
        </p:txBody>
      </p:sp>
      <p:pic>
        <p:nvPicPr>
          <p:cNvPr id="8" name="圖片 7">
            <a:extLst>
              <a:ext uri="{FF2B5EF4-FFF2-40B4-BE49-F238E27FC236}">
                <a16:creationId xmlns:a16="http://schemas.microsoft.com/office/drawing/2014/main" id="{A61D1DB4-8718-4DA7-900F-695D3E743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750" y="2956329"/>
            <a:ext cx="2530072" cy="2530072"/>
          </a:xfrm>
          <a:prstGeom prst="rect">
            <a:avLst/>
          </a:prstGeom>
        </p:spPr>
      </p:pic>
    </p:spTree>
    <p:extLst>
      <p:ext uri="{BB962C8B-B14F-4D97-AF65-F5344CB8AC3E}">
        <p14:creationId xmlns:p14="http://schemas.microsoft.com/office/powerpoint/2010/main" val="2390433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C009DE5B-3AC5-4ECC-AAFE-A165CA90E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096" y="897126"/>
            <a:ext cx="3251541" cy="3251541"/>
          </a:xfrm>
          <a:prstGeom prst="rect">
            <a:avLst/>
          </a:prstGeom>
        </p:spPr>
      </p:pic>
      <p:sp>
        <p:nvSpPr>
          <p:cNvPr id="10" name="文字方塊 9">
            <a:extLst>
              <a:ext uri="{FF2B5EF4-FFF2-40B4-BE49-F238E27FC236}">
                <a16:creationId xmlns:a16="http://schemas.microsoft.com/office/drawing/2014/main" id="{19D17AC2-0AD5-4FD8-9085-C7ADC62A3ABF}"/>
              </a:ext>
            </a:extLst>
          </p:cNvPr>
          <p:cNvSpPr txBox="1"/>
          <p:nvPr/>
        </p:nvSpPr>
        <p:spPr>
          <a:xfrm>
            <a:off x="3937000" y="4631266"/>
            <a:ext cx="5003800" cy="711201"/>
          </a:xfrm>
          <a:prstGeom prst="rect">
            <a:avLst/>
          </a:prstGeom>
          <a:noFill/>
          <a:effectLst>
            <a:outerShdw blurRad="50800" dist="38100" dir="18900000" algn="bl" rotWithShape="0">
              <a:prstClr val="black">
                <a:alpha val="40000"/>
              </a:prstClr>
            </a:outerShdw>
          </a:effectLst>
        </p:spPr>
        <p:txBody>
          <a:bodyPr wrap="square" rtlCol="0">
            <a:spAutoFit/>
          </a:bodyPr>
          <a:lstStyle/>
          <a:p>
            <a:r>
              <a:rPr lang="zh-TW" altLang="en-US" sz="4000" b="1" dirty="0">
                <a:solidFill>
                  <a:schemeClr val="accent1">
                    <a:lumMod val="75000"/>
                  </a:schemeClr>
                </a:solidFill>
              </a:rPr>
              <a:t>謝謝大家的聆聽</a:t>
            </a:r>
            <a:r>
              <a:rPr lang="en-US" altLang="zh-TW" sz="4000" b="1" dirty="0">
                <a:solidFill>
                  <a:schemeClr val="accent1">
                    <a:lumMod val="75000"/>
                  </a:schemeClr>
                </a:solidFill>
              </a:rPr>
              <a:t>~</a:t>
            </a:r>
            <a:endParaRPr lang="zh-TW" altLang="en-US" sz="4000" b="1" dirty="0">
              <a:solidFill>
                <a:schemeClr val="accent1">
                  <a:lumMod val="75000"/>
                </a:schemeClr>
              </a:solidFill>
            </a:endParaRPr>
          </a:p>
        </p:txBody>
      </p:sp>
    </p:spTree>
    <p:extLst>
      <p:ext uri="{BB962C8B-B14F-4D97-AF65-F5344CB8AC3E}">
        <p14:creationId xmlns:p14="http://schemas.microsoft.com/office/powerpoint/2010/main" val="19759417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0F1ABE1-8DBF-40B6-872E-DFD44B894874}"/>
              </a:ext>
            </a:extLst>
          </p:cNvPr>
          <p:cNvSpPr>
            <a:spLocks noGrp="1"/>
          </p:cNvSpPr>
          <p:nvPr>
            <p:ph idx="1"/>
          </p:nvPr>
        </p:nvSpPr>
        <p:spPr>
          <a:xfrm>
            <a:off x="868679" y="1101212"/>
            <a:ext cx="10515600" cy="4351338"/>
          </a:xfrm>
        </p:spPr>
        <p:txBody>
          <a:bodyPr/>
          <a:lstStyle/>
          <a:p>
            <a:r>
              <a:rPr lang="zh-TW" altLang="en-US" dirty="0"/>
              <a:t>探索</a:t>
            </a:r>
            <a:r>
              <a:rPr lang="en-US" altLang="zh-TW" dirty="0"/>
              <a:t>(exploration)</a:t>
            </a:r>
            <a:r>
              <a:rPr lang="zh-TW" altLang="en-US" dirty="0"/>
              <a:t>階段：演算法在完成初始化後，進入</a:t>
            </a:r>
            <a:r>
              <a:rPr lang="zh-TW" altLang="en-US" dirty="0">
                <a:solidFill>
                  <a:srgbClr val="FF0000"/>
                </a:solidFill>
              </a:rPr>
              <a:t>全域探索</a:t>
            </a:r>
            <a:r>
              <a:rPr lang="zh-TW" altLang="en-US" dirty="0"/>
              <a:t>狀態，隨著演算法迭代所有粒子在解空間中尋找最有可能的最佳解空間，並取得最佳位置和最佳值。</a:t>
            </a:r>
            <a:endParaRPr lang="en-US" altLang="zh-TW" dirty="0"/>
          </a:p>
          <a:p>
            <a:pPr marL="0" indent="0">
              <a:buNone/>
            </a:pPr>
            <a:endParaRPr lang="en-US" altLang="zh-TW" dirty="0"/>
          </a:p>
          <a:p>
            <a:r>
              <a:rPr lang="zh-TW" altLang="en-US" dirty="0"/>
              <a:t>開發</a:t>
            </a:r>
            <a:r>
              <a:rPr lang="en-US" altLang="zh-TW" dirty="0"/>
              <a:t>(</a:t>
            </a:r>
            <a:r>
              <a:rPr lang="sq-AL" altLang="zh-TW" dirty="0"/>
              <a:t>exploration</a:t>
            </a:r>
            <a:r>
              <a:rPr lang="en-US" altLang="zh-TW" dirty="0"/>
              <a:t>)</a:t>
            </a:r>
            <a:r>
              <a:rPr lang="zh-TW" altLang="en-US" dirty="0"/>
              <a:t>階段：當探索階段進入尾聲，演算法則在已找到的局部最佳解空間中繼續尋找最佳值，利用當前最佳解附近的訊息進行</a:t>
            </a:r>
            <a:r>
              <a:rPr lang="zh-TW" altLang="en-US" dirty="0">
                <a:solidFill>
                  <a:srgbClr val="FF0000"/>
                </a:solidFill>
              </a:rPr>
              <a:t>局部搜索</a:t>
            </a:r>
            <a:r>
              <a:rPr lang="zh-TW" altLang="en-US" dirty="0"/>
              <a:t>，以不斷優化解決方案。</a:t>
            </a:r>
          </a:p>
        </p:txBody>
      </p:sp>
      <p:sp>
        <p:nvSpPr>
          <p:cNvPr id="7" name="箭號: 向右 6">
            <a:extLst>
              <a:ext uri="{FF2B5EF4-FFF2-40B4-BE49-F238E27FC236}">
                <a16:creationId xmlns:a16="http://schemas.microsoft.com/office/drawing/2014/main" id="{AADC0B6B-E584-4878-A990-06BEAE2E09B3}"/>
              </a:ext>
            </a:extLst>
          </p:cNvPr>
          <p:cNvSpPr/>
          <p:nvPr/>
        </p:nvSpPr>
        <p:spPr>
          <a:xfrm rot="5400000">
            <a:off x="5507831" y="4450855"/>
            <a:ext cx="1176337" cy="800100"/>
          </a:xfrm>
          <a:prstGeom prst="rightArrow">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8" name="文字方塊 7">
            <a:extLst>
              <a:ext uri="{FF2B5EF4-FFF2-40B4-BE49-F238E27FC236}">
                <a16:creationId xmlns:a16="http://schemas.microsoft.com/office/drawing/2014/main" id="{F7B265F7-D615-42E1-B9EC-CFC9E7264EB6}"/>
              </a:ext>
            </a:extLst>
          </p:cNvPr>
          <p:cNvSpPr txBox="1"/>
          <p:nvPr/>
        </p:nvSpPr>
        <p:spPr>
          <a:xfrm>
            <a:off x="4649151" y="5525955"/>
            <a:ext cx="2954655" cy="461665"/>
          </a:xfrm>
          <a:prstGeom prst="rect">
            <a:avLst/>
          </a:prstGeom>
          <a:noFill/>
        </p:spPr>
        <p:txBody>
          <a:bodyPr wrap="none" rtlCol="0">
            <a:spAutoFit/>
          </a:bodyPr>
          <a:lstStyle/>
          <a:p>
            <a:r>
              <a:rPr lang="zh-TW" altLang="en-US" sz="2400" b="1" dirty="0">
                <a:solidFill>
                  <a:srgbClr val="FF0000"/>
                </a:solidFill>
              </a:rPr>
              <a:t>兩者之間需取得平衡</a:t>
            </a:r>
          </a:p>
        </p:txBody>
      </p:sp>
      <p:sp>
        <p:nvSpPr>
          <p:cNvPr id="9" name="文字方塊 8">
            <a:extLst>
              <a:ext uri="{FF2B5EF4-FFF2-40B4-BE49-F238E27FC236}">
                <a16:creationId xmlns:a16="http://schemas.microsoft.com/office/drawing/2014/main" id="{76F99CA8-FFDF-43BC-A427-DAE171BBC9CE}"/>
              </a:ext>
            </a:extLst>
          </p:cNvPr>
          <p:cNvSpPr txBox="1"/>
          <p:nvPr/>
        </p:nvSpPr>
        <p:spPr>
          <a:xfrm>
            <a:off x="5695831" y="4488792"/>
            <a:ext cx="800219" cy="461665"/>
          </a:xfrm>
          <a:prstGeom prst="rect">
            <a:avLst/>
          </a:prstGeom>
          <a:noFill/>
        </p:spPr>
        <p:txBody>
          <a:bodyPr wrap="none" rtlCol="0">
            <a:spAutoFit/>
          </a:bodyPr>
          <a:lstStyle/>
          <a:p>
            <a:r>
              <a:rPr lang="zh-TW" altLang="en-US" sz="2400" b="1" dirty="0">
                <a:solidFill>
                  <a:srgbClr val="FF0000"/>
                </a:solidFill>
                <a:latin typeface="+mn-ea"/>
              </a:rPr>
              <a:t>目標</a:t>
            </a:r>
          </a:p>
        </p:txBody>
      </p:sp>
    </p:spTree>
    <p:extLst>
      <p:ext uri="{BB962C8B-B14F-4D97-AF65-F5344CB8AC3E}">
        <p14:creationId xmlns:p14="http://schemas.microsoft.com/office/powerpoint/2010/main" val="337934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DF2A8C46-B43D-4227-8440-3913FC13F58F}"/>
              </a:ext>
            </a:extLst>
          </p:cNvPr>
          <p:cNvSpPr>
            <a:spLocks noGrp="1"/>
          </p:cNvSpPr>
          <p:nvPr>
            <p:ph idx="1"/>
          </p:nvPr>
        </p:nvSpPr>
        <p:spPr>
          <a:xfrm>
            <a:off x="952500" y="893389"/>
            <a:ext cx="10515600" cy="4351338"/>
          </a:xfrm>
        </p:spPr>
        <p:txBody>
          <a:bodyPr>
            <a:normAutofit/>
          </a:bodyPr>
          <a:lstStyle/>
          <a:p>
            <a:r>
              <a:rPr lang="sq-AL" altLang="zh-TW" sz="2400" b="1" dirty="0"/>
              <a:t>Sperm Swarm Optimization(SSO)</a:t>
            </a:r>
            <a:r>
              <a:rPr lang="zh-TW" altLang="en-US" sz="2400" dirty="0"/>
              <a:t>：模擬精子基於受精能動性而使卵子受精的過程。</a:t>
            </a:r>
            <a:endParaRPr lang="en-US" altLang="zh-TW" sz="2400" dirty="0"/>
          </a:p>
        </p:txBody>
      </p:sp>
      <p:pic>
        <p:nvPicPr>
          <p:cNvPr id="6" name="圖片 5">
            <a:extLst>
              <a:ext uri="{FF2B5EF4-FFF2-40B4-BE49-F238E27FC236}">
                <a16:creationId xmlns:a16="http://schemas.microsoft.com/office/drawing/2014/main" id="{21660FDE-FF3A-4DD2-AA02-AA9888854B85}"/>
              </a:ext>
            </a:extLst>
          </p:cNvPr>
          <p:cNvPicPr>
            <a:picLocks noChangeAspect="1"/>
          </p:cNvPicPr>
          <p:nvPr/>
        </p:nvPicPr>
        <p:blipFill>
          <a:blip r:embed="rId2"/>
          <a:stretch>
            <a:fillRect/>
          </a:stretch>
        </p:blipFill>
        <p:spPr>
          <a:xfrm>
            <a:off x="1270201" y="2009522"/>
            <a:ext cx="4241398" cy="3243429"/>
          </a:xfrm>
          <a:prstGeom prst="rect">
            <a:avLst/>
          </a:prstGeom>
          <a:ln w="12700">
            <a:solidFill>
              <a:schemeClr val="tx1"/>
            </a:solidFill>
          </a:ln>
        </p:spPr>
      </p:pic>
      <p:sp>
        <p:nvSpPr>
          <p:cNvPr id="8" name="文字方塊 7">
            <a:extLst>
              <a:ext uri="{FF2B5EF4-FFF2-40B4-BE49-F238E27FC236}">
                <a16:creationId xmlns:a16="http://schemas.microsoft.com/office/drawing/2014/main" id="{D2451CA4-864D-4193-858E-8E1ECAFAADE3}"/>
              </a:ext>
            </a:extLst>
          </p:cNvPr>
          <p:cNvSpPr txBox="1"/>
          <p:nvPr/>
        </p:nvSpPr>
        <p:spPr>
          <a:xfrm>
            <a:off x="5829300" y="2258756"/>
            <a:ext cx="4448175" cy="830997"/>
          </a:xfrm>
          <a:prstGeom prst="rect">
            <a:avLst/>
          </a:prstGeom>
          <a:noFill/>
        </p:spPr>
        <p:txBody>
          <a:bodyPr wrap="square" rtlCol="0">
            <a:spAutoFit/>
          </a:bodyPr>
          <a:lstStyle/>
          <a:p>
            <a:pPr marL="285750" indent="-285750">
              <a:buFont typeface="Arial" panose="020B0604020202020204" pitchFamily="34" charset="0"/>
              <a:buChar char="•"/>
            </a:pPr>
            <a:r>
              <a:rPr lang="zh-TW" altLang="en-US" sz="2400" dirty="0">
                <a:latin typeface="+mn-ea"/>
              </a:rPr>
              <a:t>精子：搜尋個體</a:t>
            </a:r>
            <a:endParaRPr lang="en-US" altLang="zh-TW" sz="2400" dirty="0">
              <a:latin typeface="+mn-ea"/>
            </a:endParaRPr>
          </a:p>
          <a:p>
            <a:pPr marL="285750" indent="-285750">
              <a:buFont typeface="Arial" panose="020B0604020202020204" pitchFamily="34" charset="0"/>
              <a:buChar char="•"/>
            </a:pPr>
            <a:r>
              <a:rPr lang="zh-TW" altLang="en-US" sz="2400" dirty="0">
                <a:latin typeface="+mn-ea"/>
              </a:rPr>
              <a:t>卵子：最佳的解決方案</a:t>
            </a:r>
          </a:p>
        </p:txBody>
      </p:sp>
      <p:sp>
        <p:nvSpPr>
          <p:cNvPr id="9" name="文字方塊 8">
            <a:extLst>
              <a:ext uri="{FF2B5EF4-FFF2-40B4-BE49-F238E27FC236}">
                <a16:creationId xmlns:a16="http://schemas.microsoft.com/office/drawing/2014/main" id="{FF1A8745-7628-411F-95A0-842C4C0ACCA1}"/>
              </a:ext>
            </a:extLst>
          </p:cNvPr>
          <p:cNvSpPr txBox="1"/>
          <p:nvPr/>
        </p:nvSpPr>
        <p:spPr>
          <a:xfrm>
            <a:off x="5829300" y="3631237"/>
            <a:ext cx="4914900" cy="1569660"/>
          </a:xfrm>
          <a:prstGeom prst="rect">
            <a:avLst/>
          </a:prstGeom>
          <a:noFill/>
        </p:spPr>
        <p:txBody>
          <a:bodyPr wrap="square" rtlCol="0">
            <a:spAutoFit/>
          </a:bodyPr>
          <a:lstStyle/>
          <a:p>
            <a:r>
              <a:rPr lang="zh-TW" altLang="en-US" sz="2400" dirty="0"/>
              <a:t>群體中的每個個體會包含三種速度：</a:t>
            </a:r>
            <a:endParaRPr lang="en-US" altLang="zh-TW" sz="2400" dirty="0"/>
          </a:p>
          <a:p>
            <a:pPr marL="285750" indent="-285750">
              <a:buFont typeface="Arial" panose="020B0604020202020204" pitchFamily="34" charset="0"/>
              <a:buChar char="•"/>
            </a:pPr>
            <a:r>
              <a:rPr lang="sq-AL" altLang="zh-TW" sz="2400" dirty="0"/>
              <a:t>initial velocity of</a:t>
            </a:r>
            <a:r>
              <a:rPr lang="zh-TW" altLang="en-US" sz="2400" dirty="0"/>
              <a:t> </a:t>
            </a:r>
            <a:r>
              <a:rPr lang="en-US" altLang="zh-TW" sz="2400" dirty="0"/>
              <a:t>sperm</a:t>
            </a:r>
          </a:p>
          <a:p>
            <a:pPr marL="285750" indent="-285750">
              <a:buFont typeface="Arial" panose="020B0604020202020204" pitchFamily="34" charset="0"/>
              <a:buChar char="•"/>
            </a:pPr>
            <a:r>
              <a:rPr lang="en-US" altLang="zh-TW" sz="2400" dirty="0"/>
              <a:t>personal velocity of sperm</a:t>
            </a:r>
          </a:p>
          <a:p>
            <a:pPr marL="285750" indent="-285750">
              <a:buFont typeface="Arial" panose="020B0604020202020204" pitchFamily="34" charset="0"/>
              <a:buChar char="•"/>
            </a:pPr>
            <a:r>
              <a:rPr lang="en-US" altLang="zh-TW" sz="2400" dirty="0"/>
              <a:t>global velocity of</a:t>
            </a:r>
            <a:r>
              <a:rPr lang="zh-TW" altLang="en-US" sz="2400" dirty="0"/>
              <a:t> </a:t>
            </a:r>
            <a:r>
              <a:rPr lang="sq-AL" altLang="zh-TW" sz="2400" dirty="0"/>
              <a:t>sperm</a:t>
            </a:r>
            <a:endParaRPr lang="zh-TW" altLang="en-US" sz="2400" dirty="0"/>
          </a:p>
        </p:txBody>
      </p:sp>
      <p:sp>
        <p:nvSpPr>
          <p:cNvPr id="2" name="矩形 1">
            <a:extLst>
              <a:ext uri="{FF2B5EF4-FFF2-40B4-BE49-F238E27FC236}">
                <a16:creationId xmlns:a16="http://schemas.microsoft.com/office/drawing/2014/main" id="{FF5D7B2E-2557-4ED3-B65B-6A9005AE95D4}"/>
              </a:ext>
            </a:extLst>
          </p:cNvPr>
          <p:cNvSpPr/>
          <p:nvPr/>
        </p:nvSpPr>
        <p:spPr>
          <a:xfrm>
            <a:off x="1343384" y="5341757"/>
            <a:ext cx="4196790" cy="707886"/>
          </a:xfrm>
          <a:prstGeom prst="rect">
            <a:avLst/>
          </a:prstGeom>
        </p:spPr>
        <p:txBody>
          <a:bodyPr wrap="none">
            <a:spAutoFit/>
          </a:bodyPr>
          <a:lstStyle/>
          <a:p>
            <a:r>
              <a:rPr lang="en-US" altLang="zh-TW" sz="2000" dirty="0"/>
              <a:t>Fig. 1 Swarm of sperm and the winner </a:t>
            </a:r>
          </a:p>
          <a:p>
            <a:r>
              <a:rPr lang="en-US" altLang="zh-TW" sz="2000" dirty="0"/>
              <a:t>(solution of global best)</a:t>
            </a:r>
            <a:endParaRPr lang="zh-TW" altLang="en-US" sz="2000" dirty="0"/>
          </a:p>
        </p:txBody>
      </p:sp>
    </p:spTree>
    <p:extLst>
      <p:ext uri="{BB962C8B-B14F-4D97-AF65-F5344CB8AC3E}">
        <p14:creationId xmlns:p14="http://schemas.microsoft.com/office/powerpoint/2010/main" val="3639568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FB1E3A2A-DDF2-454A-AB31-7A4EA01D0056}"/>
              </a:ext>
            </a:extLst>
          </p:cNvPr>
          <p:cNvPicPr>
            <a:picLocks noChangeAspect="1"/>
          </p:cNvPicPr>
          <p:nvPr/>
        </p:nvPicPr>
        <p:blipFill>
          <a:blip r:embed="rId2"/>
          <a:stretch>
            <a:fillRect/>
          </a:stretch>
        </p:blipFill>
        <p:spPr>
          <a:xfrm>
            <a:off x="2320749" y="577850"/>
            <a:ext cx="7550501" cy="3709163"/>
          </a:xfrm>
          <a:prstGeom prst="rect">
            <a:avLst/>
          </a:prstGeom>
          <a:ln w="12700">
            <a:solidFill>
              <a:schemeClr val="tx1"/>
            </a:solidFill>
          </a:ln>
        </p:spPr>
      </p:pic>
      <p:sp>
        <p:nvSpPr>
          <p:cNvPr id="7" name="文字方塊 6">
            <a:extLst>
              <a:ext uri="{FF2B5EF4-FFF2-40B4-BE49-F238E27FC236}">
                <a16:creationId xmlns:a16="http://schemas.microsoft.com/office/drawing/2014/main" id="{A77B47AB-8FC8-4D55-B44F-29362A592713}"/>
              </a:ext>
            </a:extLst>
          </p:cNvPr>
          <p:cNvSpPr txBox="1"/>
          <p:nvPr/>
        </p:nvSpPr>
        <p:spPr>
          <a:xfrm>
            <a:off x="742483" y="4582061"/>
            <a:ext cx="11268542" cy="1785104"/>
          </a:xfrm>
          <a:prstGeom prst="rect">
            <a:avLst/>
          </a:prstGeom>
          <a:noFill/>
        </p:spPr>
        <p:txBody>
          <a:bodyPr wrap="square" rtlCol="0">
            <a:spAutoFit/>
          </a:bodyPr>
          <a:lstStyle/>
          <a:p>
            <a:pPr marL="285750" indent="-285750">
              <a:buFont typeface="Arial" panose="020B0604020202020204" pitchFamily="34" charset="0"/>
              <a:buChar char="•"/>
            </a:pPr>
            <a:r>
              <a:rPr lang="en-US" altLang="zh-TW" sz="2200" i="1" dirty="0"/>
              <a:t>D</a:t>
            </a:r>
            <a:r>
              <a:rPr lang="zh-TW" altLang="en-US" sz="2200" dirty="0">
                <a:latin typeface="+mn-ea"/>
              </a:rPr>
              <a:t>為速度阻尼因子；</a:t>
            </a:r>
            <a:r>
              <a:rPr lang="en-US" altLang="zh-TW" sz="2200" i="1" dirty="0"/>
              <a:t>Vi</a:t>
            </a:r>
            <a:r>
              <a:rPr lang="zh-TW" altLang="en-US" sz="2200" dirty="0">
                <a:latin typeface="+mn-ea"/>
              </a:rPr>
              <a:t>為精子</a:t>
            </a:r>
            <a:r>
              <a:rPr lang="en-US" altLang="zh-TW" sz="2200" i="1" dirty="0" err="1"/>
              <a:t>i</a:t>
            </a:r>
            <a:r>
              <a:rPr lang="zh-TW" altLang="en-US" sz="2200" dirty="0">
                <a:latin typeface="+mn-ea"/>
              </a:rPr>
              <a:t>的速度；</a:t>
            </a:r>
            <a:r>
              <a:rPr lang="en-US" altLang="zh-TW" sz="2200" i="1" dirty="0" err="1"/>
              <a:t>pH_Rand</a:t>
            </a:r>
            <a:r>
              <a:rPr lang="zh-TW" altLang="en-US" sz="2200" dirty="0"/>
              <a:t> </a:t>
            </a:r>
            <a:r>
              <a:rPr lang="en-US" altLang="zh-TW" sz="2200" dirty="0"/>
              <a:t>1</a:t>
            </a:r>
            <a:r>
              <a:rPr lang="zh-TW" altLang="en-US" sz="2200" dirty="0"/>
              <a:t>、</a:t>
            </a:r>
            <a:r>
              <a:rPr lang="en-US" altLang="zh-TW" sz="2200" i="1" dirty="0"/>
              <a:t> </a:t>
            </a:r>
            <a:r>
              <a:rPr lang="en-US" altLang="zh-TW" sz="2200" i="1" dirty="0" err="1"/>
              <a:t>pH_Rand</a:t>
            </a:r>
            <a:r>
              <a:rPr lang="zh-TW" altLang="en-US" sz="2200" dirty="0"/>
              <a:t> </a:t>
            </a:r>
            <a:r>
              <a:rPr lang="en-US" altLang="zh-TW" sz="2200" dirty="0"/>
              <a:t>2</a:t>
            </a:r>
            <a:r>
              <a:rPr lang="zh-TW" altLang="en-US" sz="2200" dirty="0"/>
              <a:t>、</a:t>
            </a:r>
            <a:r>
              <a:rPr lang="en-US" altLang="zh-TW" sz="2200" i="1" dirty="0"/>
              <a:t> </a:t>
            </a:r>
            <a:r>
              <a:rPr lang="en-US" altLang="zh-TW" sz="2200" i="1" dirty="0" err="1"/>
              <a:t>pH_Rand</a:t>
            </a:r>
            <a:r>
              <a:rPr lang="zh-TW" altLang="en-US" sz="2200" dirty="0"/>
              <a:t> </a:t>
            </a:r>
            <a:r>
              <a:rPr lang="en-US" altLang="zh-TW" sz="2200" dirty="0"/>
              <a:t>3</a:t>
            </a:r>
            <a:r>
              <a:rPr lang="zh-TW" altLang="en-US" sz="2200" dirty="0">
                <a:latin typeface="+mn-ea"/>
              </a:rPr>
              <a:t>為</a:t>
            </a:r>
            <a:r>
              <a:rPr lang="en-US" altLang="zh-TW" sz="2200" dirty="0"/>
              <a:t>[7,14]</a:t>
            </a:r>
            <a:r>
              <a:rPr lang="zh-TW" altLang="en-US" sz="2200" dirty="0">
                <a:latin typeface="+mn-ea"/>
              </a:rPr>
              <a:t>內一隨機數</a:t>
            </a:r>
            <a:endParaRPr lang="en-US" altLang="zh-TW" sz="2200" dirty="0">
              <a:latin typeface="+mn-ea"/>
            </a:endParaRPr>
          </a:p>
          <a:p>
            <a:pPr marL="285750" indent="-285750">
              <a:buFont typeface="Arial" panose="020B0604020202020204" pitchFamily="34" charset="0"/>
              <a:buChar char="•"/>
            </a:pPr>
            <a:r>
              <a:rPr lang="en-US" altLang="zh-TW" sz="2200" dirty="0" err="1"/>
              <a:t>x</a:t>
            </a:r>
            <a:r>
              <a:rPr lang="en-US" altLang="zh-TW" sz="2200" baseline="-25000" dirty="0" err="1"/>
              <a:t>sgbesti</a:t>
            </a:r>
            <a:r>
              <a:rPr lang="zh-TW" altLang="en-US" sz="2200" dirty="0">
                <a:latin typeface="+mn-ea"/>
              </a:rPr>
              <a:t>為當前個體</a:t>
            </a:r>
            <a:r>
              <a:rPr lang="en-US" altLang="zh-TW" sz="2200" i="1" dirty="0" err="1"/>
              <a:t>i</a:t>
            </a:r>
            <a:r>
              <a:rPr lang="zh-TW" altLang="en-US" sz="2200" dirty="0">
                <a:latin typeface="+mn-ea"/>
              </a:rPr>
              <a:t>所得到的歷史最優位置；</a:t>
            </a:r>
            <a:r>
              <a:rPr lang="en-US" altLang="zh-TW" sz="2200" dirty="0"/>
              <a:t>x</a:t>
            </a:r>
            <a:r>
              <a:rPr lang="en-US" altLang="zh-TW" sz="2200" baseline="-25000" dirty="0"/>
              <a:t>i</a:t>
            </a:r>
            <a:r>
              <a:rPr lang="en-US" altLang="zh-TW" sz="2200" dirty="0"/>
              <a:t>(t)</a:t>
            </a:r>
            <a:r>
              <a:rPr lang="zh-TW" altLang="en-US" sz="2200" dirty="0">
                <a:latin typeface="+mn-ea"/>
              </a:rPr>
              <a:t>為</a:t>
            </a:r>
            <a:r>
              <a:rPr lang="zh-TW" altLang="en-US" sz="2200" dirty="0"/>
              <a:t>當前個體位置；</a:t>
            </a:r>
            <a:r>
              <a:rPr lang="en-US" altLang="zh-TW" sz="2200" dirty="0" err="1"/>
              <a:t>x</a:t>
            </a:r>
            <a:r>
              <a:rPr lang="en-US" altLang="zh-TW" sz="2200" baseline="-25000" dirty="0" err="1"/>
              <a:t>sgbest</a:t>
            </a:r>
            <a:r>
              <a:rPr lang="zh-TW" altLang="en-US" sz="2200" dirty="0"/>
              <a:t>為所有精子個體迭代至此的最優位置</a:t>
            </a:r>
            <a:endParaRPr lang="en-US" altLang="zh-TW" sz="2200" dirty="0"/>
          </a:p>
          <a:p>
            <a:pPr marL="285750" indent="-285750">
              <a:buFont typeface="Arial" panose="020B0604020202020204" pitchFamily="34" charset="0"/>
              <a:buChar char="•"/>
            </a:pPr>
            <a:r>
              <a:rPr lang="en-US" altLang="zh-TW" sz="2200" i="1" dirty="0" err="1"/>
              <a:t>Temp_Rand</a:t>
            </a:r>
            <a:r>
              <a:rPr lang="zh-TW" altLang="en-US" sz="2200" dirty="0"/>
              <a:t> </a:t>
            </a:r>
            <a:r>
              <a:rPr lang="en-US" altLang="zh-TW" sz="2200" dirty="0"/>
              <a:t>1</a:t>
            </a:r>
            <a:r>
              <a:rPr lang="zh-TW" altLang="en-US" sz="2200" dirty="0"/>
              <a:t>、</a:t>
            </a:r>
            <a:r>
              <a:rPr lang="en-US" altLang="zh-TW" sz="2200" i="1" dirty="0"/>
              <a:t> </a:t>
            </a:r>
            <a:r>
              <a:rPr lang="en-US" altLang="zh-TW" sz="2200" i="1" dirty="0" err="1"/>
              <a:t>Temp_Rand</a:t>
            </a:r>
            <a:r>
              <a:rPr lang="zh-TW" altLang="en-US" sz="2200" dirty="0"/>
              <a:t> </a:t>
            </a:r>
            <a:r>
              <a:rPr lang="en-US" altLang="zh-TW" sz="2200" dirty="0"/>
              <a:t>2</a:t>
            </a:r>
            <a:r>
              <a:rPr lang="zh-TW" altLang="en-US" sz="2200" dirty="0"/>
              <a:t>為</a:t>
            </a:r>
            <a:r>
              <a:rPr lang="en-US" altLang="zh-TW" sz="2200" dirty="0"/>
              <a:t>[35.1,38.5]</a:t>
            </a:r>
            <a:r>
              <a:rPr lang="zh-TW" altLang="en-US" sz="2200" dirty="0"/>
              <a:t>內一隨機數</a:t>
            </a:r>
            <a:endParaRPr lang="en-US" altLang="zh-TW" sz="2200" dirty="0"/>
          </a:p>
        </p:txBody>
      </p:sp>
    </p:spTree>
    <p:extLst>
      <p:ext uri="{BB962C8B-B14F-4D97-AF65-F5344CB8AC3E}">
        <p14:creationId xmlns:p14="http://schemas.microsoft.com/office/powerpoint/2010/main" val="2594763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611E0078-9274-4A3B-B013-04187CD22BC4}"/>
              </a:ext>
            </a:extLst>
          </p:cNvPr>
          <p:cNvSpPr>
            <a:spLocks noGrp="1"/>
          </p:cNvSpPr>
          <p:nvPr>
            <p:ph idx="1"/>
          </p:nvPr>
        </p:nvSpPr>
        <p:spPr>
          <a:xfrm>
            <a:off x="838200" y="549275"/>
            <a:ext cx="10515600" cy="5346700"/>
          </a:xfrm>
        </p:spPr>
        <p:txBody>
          <a:bodyPr>
            <a:normAutofit/>
          </a:bodyPr>
          <a:lstStyle/>
          <a:p>
            <a:r>
              <a:rPr lang="zh-TW" altLang="en-US" sz="2400" dirty="0">
                <a:latin typeface="+mn-ea"/>
              </a:rPr>
              <a:t>記錄下兩個最優位置後，對個體進行位置更新：</a:t>
            </a: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pPr marL="0" indent="0">
              <a:buNone/>
            </a:pPr>
            <a:endParaRPr lang="en-US" altLang="zh-TW" sz="2400" dirty="0">
              <a:latin typeface="+mn-ea"/>
            </a:endParaRPr>
          </a:p>
          <a:p>
            <a:r>
              <a:rPr lang="zh-TW" altLang="en-US" sz="2400" dirty="0">
                <a:latin typeface="+mn-ea"/>
              </a:rPr>
              <a:t>演算法：</a:t>
            </a:r>
            <a:endParaRPr lang="en-US" altLang="zh-TW" sz="2400" dirty="0">
              <a:latin typeface="+mn-ea"/>
            </a:endParaRPr>
          </a:p>
          <a:p>
            <a:endParaRPr lang="en-US" altLang="zh-TW" sz="2400" dirty="0">
              <a:latin typeface="+mn-ea"/>
            </a:endParaRPr>
          </a:p>
          <a:p>
            <a:endParaRPr lang="en-US" altLang="zh-TW" sz="2400" dirty="0">
              <a:latin typeface="+mn-ea"/>
            </a:endParaRPr>
          </a:p>
          <a:p>
            <a:endParaRPr lang="en-US" altLang="zh-TW" sz="2400" dirty="0">
              <a:latin typeface="+mn-ea"/>
            </a:endParaRPr>
          </a:p>
          <a:p>
            <a:endParaRPr lang="en-US" altLang="zh-TW" sz="2400" dirty="0">
              <a:latin typeface="+mn-ea"/>
            </a:endParaRPr>
          </a:p>
          <a:p>
            <a:endParaRPr lang="en-US" altLang="zh-TW" sz="2400" dirty="0">
              <a:latin typeface="+mn-ea"/>
            </a:endParaRPr>
          </a:p>
          <a:p>
            <a:endParaRPr lang="en-US" altLang="zh-TW" sz="2400" dirty="0">
              <a:latin typeface="+mn-ea"/>
            </a:endParaRPr>
          </a:p>
          <a:p>
            <a:pPr marL="0" indent="0">
              <a:buNone/>
            </a:pPr>
            <a:endParaRPr lang="en-US" altLang="zh-TW" sz="2000" dirty="0"/>
          </a:p>
          <a:p>
            <a:pPr marL="0" indent="0">
              <a:buNone/>
            </a:pPr>
            <a:endParaRPr lang="zh-TW" altLang="en-US" sz="2000" dirty="0"/>
          </a:p>
        </p:txBody>
      </p:sp>
      <p:pic>
        <p:nvPicPr>
          <p:cNvPr id="9" name="圖片 8">
            <a:extLst>
              <a:ext uri="{FF2B5EF4-FFF2-40B4-BE49-F238E27FC236}">
                <a16:creationId xmlns:a16="http://schemas.microsoft.com/office/drawing/2014/main" id="{4A9D49C5-42B4-4117-991E-972A53B3889A}"/>
              </a:ext>
            </a:extLst>
          </p:cNvPr>
          <p:cNvPicPr>
            <a:picLocks noChangeAspect="1"/>
          </p:cNvPicPr>
          <p:nvPr/>
        </p:nvPicPr>
        <p:blipFill>
          <a:blip r:embed="rId2"/>
          <a:stretch>
            <a:fillRect/>
          </a:stretch>
        </p:blipFill>
        <p:spPr>
          <a:xfrm>
            <a:off x="4506448" y="1310274"/>
            <a:ext cx="3179102" cy="562883"/>
          </a:xfrm>
          <a:prstGeom prst="rect">
            <a:avLst/>
          </a:prstGeom>
          <a:ln w="12700">
            <a:solidFill>
              <a:schemeClr val="tx1"/>
            </a:solidFill>
          </a:ln>
        </p:spPr>
      </p:pic>
      <p:pic>
        <p:nvPicPr>
          <p:cNvPr id="5" name="圖片 4">
            <a:extLst>
              <a:ext uri="{FF2B5EF4-FFF2-40B4-BE49-F238E27FC236}">
                <a16:creationId xmlns:a16="http://schemas.microsoft.com/office/drawing/2014/main" id="{0CCCCDCD-B8F5-4C26-AB2C-337CADDF9FB9}"/>
              </a:ext>
            </a:extLst>
          </p:cNvPr>
          <p:cNvPicPr>
            <a:picLocks noChangeAspect="1"/>
          </p:cNvPicPr>
          <p:nvPr/>
        </p:nvPicPr>
        <p:blipFill>
          <a:blip r:embed="rId3"/>
          <a:stretch>
            <a:fillRect/>
          </a:stretch>
        </p:blipFill>
        <p:spPr>
          <a:xfrm>
            <a:off x="4045877" y="2118312"/>
            <a:ext cx="4100245" cy="4585701"/>
          </a:xfrm>
          <a:prstGeom prst="rect">
            <a:avLst/>
          </a:prstGeom>
        </p:spPr>
      </p:pic>
    </p:spTree>
    <p:extLst>
      <p:ext uri="{BB962C8B-B14F-4D97-AF65-F5344CB8AC3E}">
        <p14:creationId xmlns:p14="http://schemas.microsoft.com/office/powerpoint/2010/main" val="2390548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內容版面配置區 3">
            <a:extLst>
              <a:ext uri="{FF2B5EF4-FFF2-40B4-BE49-F238E27FC236}">
                <a16:creationId xmlns:a16="http://schemas.microsoft.com/office/drawing/2014/main" id="{F9CE3884-4EB7-4DF0-A3EA-D3AB67C4B690}"/>
              </a:ext>
            </a:extLst>
          </p:cNvPr>
          <p:cNvSpPr txBox="1">
            <a:spLocks noGrp="1"/>
          </p:cNvSpPr>
          <p:nvPr>
            <p:ph idx="1"/>
          </p:nvPr>
        </p:nvSpPr>
        <p:spPr>
          <a:xfrm>
            <a:off x="923363" y="730250"/>
            <a:ext cx="10345274" cy="885371"/>
          </a:xfrm>
          <a:prstGeom prst="rect">
            <a:avLst/>
          </a:prstGeom>
          <a:noFill/>
        </p:spPr>
        <p:txBody>
          <a:bodyPr wrap="square" rtlCol="0">
            <a:spAutoFit/>
          </a:bodyPr>
          <a:lstStyle/>
          <a:p>
            <a:pPr marL="285750" indent="-285750"/>
            <a:r>
              <a:rPr lang="zh-TW" altLang="en-US" sz="2400" dirty="0">
                <a:latin typeface="+mn-ea"/>
              </a:rPr>
              <a:t>時間複雜度：</a:t>
            </a:r>
            <a:r>
              <a:rPr lang="zh-TW" altLang="en-US" sz="2400" dirty="0"/>
              <a:t>Ｏ</a:t>
            </a:r>
            <a:r>
              <a:rPr lang="en-US" altLang="zh-TW" sz="2400" dirty="0"/>
              <a:t>(N*m)</a:t>
            </a:r>
            <a:endParaRPr lang="en-US" altLang="zh-TW" sz="2400" dirty="0">
              <a:latin typeface="+mn-ea"/>
            </a:endParaRPr>
          </a:p>
          <a:p>
            <a:pPr marL="285750" indent="-285750">
              <a:buFont typeface="Arial" panose="020B0604020202020204" pitchFamily="34" charset="0"/>
              <a:buChar char="•"/>
            </a:pPr>
            <a:r>
              <a:rPr lang="zh-TW" altLang="en-US" sz="2400" dirty="0">
                <a:latin typeface="+mn-ea"/>
              </a:rPr>
              <a:t>在不同的單模型和多模型測試函數上進行測試</a:t>
            </a:r>
            <a:endParaRPr lang="en-US" altLang="zh-TW" sz="2400" dirty="0">
              <a:latin typeface="+mn-ea"/>
            </a:endParaRPr>
          </a:p>
        </p:txBody>
      </p:sp>
      <p:pic>
        <p:nvPicPr>
          <p:cNvPr id="5" name="圖片 4">
            <a:extLst>
              <a:ext uri="{FF2B5EF4-FFF2-40B4-BE49-F238E27FC236}">
                <a16:creationId xmlns:a16="http://schemas.microsoft.com/office/drawing/2014/main" id="{D99EE211-39DA-4A1C-841F-1F7C0F448CA3}"/>
              </a:ext>
            </a:extLst>
          </p:cNvPr>
          <p:cNvPicPr>
            <a:picLocks noChangeAspect="1"/>
          </p:cNvPicPr>
          <p:nvPr/>
        </p:nvPicPr>
        <p:blipFill>
          <a:blip r:embed="rId2"/>
          <a:stretch>
            <a:fillRect/>
          </a:stretch>
        </p:blipFill>
        <p:spPr>
          <a:xfrm>
            <a:off x="1261474" y="1874754"/>
            <a:ext cx="8346147" cy="2152075"/>
          </a:xfrm>
          <a:prstGeom prst="rect">
            <a:avLst/>
          </a:prstGeom>
        </p:spPr>
      </p:pic>
      <p:sp>
        <p:nvSpPr>
          <p:cNvPr id="7" name="箭號: 向下 6">
            <a:extLst>
              <a:ext uri="{FF2B5EF4-FFF2-40B4-BE49-F238E27FC236}">
                <a16:creationId xmlns:a16="http://schemas.microsoft.com/office/drawing/2014/main" id="{FEEA739A-849B-41CE-A3BC-A83D6F9004D3}"/>
              </a:ext>
            </a:extLst>
          </p:cNvPr>
          <p:cNvSpPr/>
          <p:nvPr/>
        </p:nvSpPr>
        <p:spPr>
          <a:xfrm>
            <a:off x="5610225" y="4026829"/>
            <a:ext cx="485775" cy="62304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A08CB9D8-D91B-41C2-8A84-7F6033EC2A07}"/>
              </a:ext>
            </a:extLst>
          </p:cNvPr>
          <p:cNvSpPr txBox="1"/>
          <p:nvPr/>
        </p:nvSpPr>
        <p:spPr>
          <a:xfrm>
            <a:off x="1881737" y="4756603"/>
            <a:ext cx="8428526" cy="461665"/>
          </a:xfrm>
          <a:prstGeom prst="rect">
            <a:avLst/>
          </a:prstGeom>
          <a:noFill/>
        </p:spPr>
        <p:txBody>
          <a:bodyPr wrap="none" rtlCol="0">
            <a:spAutoFit/>
          </a:bodyPr>
          <a:lstStyle/>
          <a:p>
            <a:r>
              <a:rPr lang="zh-TW" altLang="en-US" sz="2400" b="1" dirty="0">
                <a:solidFill>
                  <a:srgbClr val="FF0000"/>
                </a:solidFill>
              </a:rPr>
              <a:t>在</a:t>
            </a:r>
            <a:r>
              <a:rPr lang="en-US" altLang="zh-TW" sz="2400" b="1" dirty="0">
                <a:solidFill>
                  <a:srgbClr val="FF0000"/>
                </a:solidFill>
              </a:rPr>
              <a:t>CEC 2017</a:t>
            </a:r>
            <a:r>
              <a:rPr lang="zh-TW" altLang="en-US" sz="2400" b="1" dirty="0">
                <a:solidFill>
                  <a:srgbClr val="FF0000"/>
                </a:solidFill>
              </a:rPr>
              <a:t>的基準函數上測試，混合演算法均優於標準演算法</a:t>
            </a:r>
          </a:p>
        </p:txBody>
      </p:sp>
    </p:spTree>
    <p:extLst>
      <p:ext uri="{BB962C8B-B14F-4D97-AF65-F5344CB8AC3E}">
        <p14:creationId xmlns:p14="http://schemas.microsoft.com/office/powerpoint/2010/main" val="38118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62000">
              <a:schemeClr val="accent1">
                <a:lumMod val="5000"/>
                <a:lumOff val="95000"/>
              </a:schemeClr>
            </a:gs>
            <a:gs pos="86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753D9A21-C000-4C7C-AE9E-B509371F461F}"/>
              </a:ext>
            </a:extLst>
          </p:cNvPr>
          <p:cNvSpPr>
            <a:spLocks noGrp="1"/>
          </p:cNvSpPr>
          <p:nvPr>
            <p:ph idx="1"/>
          </p:nvPr>
        </p:nvSpPr>
        <p:spPr>
          <a:xfrm>
            <a:off x="838200" y="777875"/>
            <a:ext cx="10515600" cy="4351338"/>
          </a:xfrm>
        </p:spPr>
        <p:txBody>
          <a:bodyPr/>
          <a:lstStyle/>
          <a:p>
            <a:r>
              <a:rPr lang="en-US" altLang="zh-TW" sz="2400" b="1" dirty="0"/>
              <a:t>G</a:t>
            </a:r>
            <a:r>
              <a:rPr lang="sq-AL" altLang="zh-TW" sz="2400" b="1" dirty="0"/>
              <a:t>ravitational </a:t>
            </a:r>
            <a:r>
              <a:rPr lang="en-US" altLang="zh-TW" sz="2400" b="1" dirty="0"/>
              <a:t>S</a:t>
            </a:r>
            <a:r>
              <a:rPr lang="sq-AL" altLang="zh-TW" sz="2400" b="1" dirty="0"/>
              <a:t>earch </a:t>
            </a:r>
            <a:r>
              <a:rPr lang="en-US" altLang="zh-TW" sz="2400" b="1" dirty="0"/>
              <a:t>A</a:t>
            </a:r>
            <a:r>
              <a:rPr lang="sq-AL" altLang="zh-TW" sz="2400" b="1" dirty="0"/>
              <a:t>lgorithm (GSA</a:t>
            </a:r>
            <a:r>
              <a:rPr lang="en-US" altLang="zh-TW" sz="2400" b="1" dirty="0"/>
              <a:t>)</a:t>
            </a:r>
            <a:r>
              <a:rPr lang="zh-TW" altLang="en-US" sz="2400" dirty="0"/>
              <a:t>：模擬牛頓定理，每個物體都會受到引力的吸引，而這個引力導致所有物體都朝著質量更重的物體運動。</a:t>
            </a:r>
            <a:r>
              <a:rPr lang="zh-TW" altLang="en-US" sz="2400" b="1" dirty="0">
                <a:solidFill>
                  <a:srgbClr val="FF0000"/>
                </a:solidFill>
              </a:rPr>
              <a:t>質量越重，接近最佳解的能力越高。</a:t>
            </a:r>
            <a:endParaRPr lang="en-US" altLang="zh-TW" sz="2400" b="1" dirty="0">
              <a:solidFill>
                <a:srgbClr val="FF0000"/>
              </a:solidFill>
            </a:endParaRPr>
          </a:p>
          <a:p>
            <a:r>
              <a:rPr lang="zh-TW" altLang="en-US" sz="2400" dirty="0">
                <a:latin typeface="+mn-ea"/>
              </a:rPr>
              <a:t>個體</a:t>
            </a:r>
            <a:r>
              <a:rPr lang="en-US" altLang="zh-TW" sz="2400" dirty="0" err="1"/>
              <a:t>i</a:t>
            </a:r>
            <a:r>
              <a:rPr lang="zh-TW" altLang="en-US" sz="2400" dirty="0">
                <a:latin typeface="+mn-ea"/>
              </a:rPr>
              <a:t>與個體</a:t>
            </a:r>
            <a:r>
              <a:rPr lang="en-US" altLang="zh-TW" sz="2400" dirty="0"/>
              <a:t>j</a:t>
            </a:r>
            <a:r>
              <a:rPr lang="zh-TW" altLang="en-US" sz="2400" dirty="0">
                <a:latin typeface="+mn-ea"/>
              </a:rPr>
              <a:t>間的吸引力：</a:t>
            </a:r>
          </a:p>
        </p:txBody>
      </p:sp>
      <p:pic>
        <p:nvPicPr>
          <p:cNvPr id="4" name="圖片 3">
            <a:extLst>
              <a:ext uri="{FF2B5EF4-FFF2-40B4-BE49-F238E27FC236}">
                <a16:creationId xmlns:a16="http://schemas.microsoft.com/office/drawing/2014/main" id="{026449E6-C870-4465-9ADF-6B98D0AB51EB}"/>
              </a:ext>
            </a:extLst>
          </p:cNvPr>
          <p:cNvPicPr>
            <a:picLocks noChangeAspect="1"/>
          </p:cNvPicPr>
          <p:nvPr/>
        </p:nvPicPr>
        <p:blipFill>
          <a:blip r:embed="rId2"/>
          <a:stretch>
            <a:fillRect/>
          </a:stretch>
        </p:blipFill>
        <p:spPr>
          <a:xfrm>
            <a:off x="2712057" y="2547879"/>
            <a:ext cx="6767886" cy="1049566"/>
          </a:xfrm>
          <a:prstGeom prst="rect">
            <a:avLst/>
          </a:prstGeom>
          <a:ln w="12700">
            <a:solidFill>
              <a:schemeClr val="tx1"/>
            </a:solidFill>
          </a:ln>
        </p:spPr>
      </p:pic>
      <p:sp>
        <p:nvSpPr>
          <p:cNvPr id="2" name="文字方塊 1">
            <a:extLst>
              <a:ext uri="{FF2B5EF4-FFF2-40B4-BE49-F238E27FC236}">
                <a16:creationId xmlns:a16="http://schemas.microsoft.com/office/drawing/2014/main" id="{E4F36DBE-EBF4-40BB-812B-33F840A0B576}"/>
              </a:ext>
            </a:extLst>
          </p:cNvPr>
          <p:cNvSpPr txBox="1"/>
          <p:nvPr/>
        </p:nvSpPr>
        <p:spPr>
          <a:xfrm>
            <a:off x="1412522" y="3847182"/>
            <a:ext cx="9740167" cy="769441"/>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a:t>M</a:t>
            </a:r>
            <a:r>
              <a:rPr lang="en-US" altLang="zh-TW" sz="2200" baseline="-25000" dirty="0"/>
              <a:t>aj</a:t>
            </a:r>
            <a:r>
              <a:rPr lang="zh-TW" altLang="en-US" sz="2200" dirty="0">
                <a:latin typeface="+mn-ea"/>
              </a:rPr>
              <a:t>為與個體</a:t>
            </a:r>
            <a:r>
              <a:rPr lang="en-US" altLang="zh-TW" sz="2200" dirty="0"/>
              <a:t>j</a:t>
            </a:r>
            <a:r>
              <a:rPr lang="zh-TW" altLang="en-US" sz="2200" dirty="0">
                <a:latin typeface="+mn-ea"/>
              </a:rPr>
              <a:t>相關的主動引力質量；</a:t>
            </a:r>
            <a:r>
              <a:rPr lang="en-US" altLang="zh-TW" sz="2200" dirty="0" err="1"/>
              <a:t>M</a:t>
            </a:r>
            <a:r>
              <a:rPr lang="en-US" altLang="zh-TW" sz="2200" baseline="-25000" dirty="0" err="1"/>
              <a:t>pi</a:t>
            </a:r>
            <a:r>
              <a:rPr lang="zh-TW" altLang="en-US" sz="2200" dirty="0">
                <a:latin typeface="+mn-ea"/>
              </a:rPr>
              <a:t>為與個體</a:t>
            </a:r>
            <a:r>
              <a:rPr lang="en-US" altLang="zh-TW" sz="2200" dirty="0" err="1"/>
              <a:t>i</a:t>
            </a:r>
            <a:r>
              <a:rPr lang="zh-TW" altLang="en-US" sz="2200" dirty="0">
                <a:latin typeface="+mn-ea"/>
              </a:rPr>
              <a:t>相關的被動引力質量</a:t>
            </a:r>
            <a:endParaRPr lang="en-US" altLang="zh-TW" sz="2200" dirty="0">
              <a:latin typeface="+mn-ea"/>
            </a:endParaRPr>
          </a:p>
          <a:p>
            <a:pPr marL="285750" indent="-285750">
              <a:buFont typeface="Arial" panose="020B0604020202020204" pitchFamily="34" charset="0"/>
              <a:buChar char="•"/>
            </a:pPr>
            <a:r>
              <a:rPr lang="en-US" altLang="zh-TW" sz="2200" dirty="0"/>
              <a:t>G(t)</a:t>
            </a:r>
            <a:r>
              <a:rPr lang="zh-TW" altLang="en-US" sz="2200" dirty="0"/>
              <a:t>為時間</a:t>
            </a:r>
            <a:r>
              <a:rPr lang="en-US" altLang="zh-TW" sz="2200" dirty="0"/>
              <a:t>t</a:t>
            </a:r>
            <a:r>
              <a:rPr lang="zh-TW" altLang="en-US" sz="2200" dirty="0"/>
              <a:t>的引力常數；</a:t>
            </a:r>
            <a:r>
              <a:rPr lang="en-US" altLang="zh-TW" sz="2200" dirty="0" err="1"/>
              <a:t>R</a:t>
            </a:r>
            <a:r>
              <a:rPr lang="en-US" altLang="zh-TW" sz="2200" baseline="-25000" dirty="0" err="1"/>
              <a:t>ij</a:t>
            </a:r>
            <a:r>
              <a:rPr lang="en-US" altLang="zh-TW" sz="2200" dirty="0"/>
              <a:t> ( t )</a:t>
            </a:r>
            <a:r>
              <a:rPr lang="zh-TW" altLang="en-US" sz="2200" dirty="0">
                <a:latin typeface="+mn-ea"/>
              </a:rPr>
              <a:t>為個體</a:t>
            </a:r>
            <a:r>
              <a:rPr lang="en-US" altLang="zh-TW" sz="2200" dirty="0" err="1"/>
              <a:t>i</a:t>
            </a:r>
            <a:r>
              <a:rPr lang="zh-TW" altLang="en-US" sz="2200" dirty="0">
                <a:latin typeface="+mn-ea"/>
              </a:rPr>
              <a:t>、</a:t>
            </a:r>
            <a:r>
              <a:rPr lang="en-US" altLang="zh-TW" sz="2200" dirty="0"/>
              <a:t>j</a:t>
            </a:r>
            <a:r>
              <a:rPr lang="zh-TW" altLang="en-US" sz="2200" dirty="0">
                <a:latin typeface="+mn-ea"/>
              </a:rPr>
              <a:t>間的歐幾里德距離；</a:t>
            </a:r>
            <a:r>
              <a:rPr lang="el-GR" altLang="zh-TW" sz="2200" dirty="0">
                <a:latin typeface="Pyunji R" panose="02030504000101010101" pitchFamily="18" charset="-127"/>
                <a:ea typeface="Pyunji R" panose="02030504000101010101" pitchFamily="18" charset="-127"/>
              </a:rPr>
              <a:t>ε</a:t>
            </a:r>
            <a:r>
              <a:rPr lang="zh-TW" altLang="en-US" sz="2200" dirty="0">
                <a:latin typeface="Pyunji R" panose="02030504000101010101" pitchFamily="18" charset="-127"/>
                <a:ea typeface="Pyunji R" panose="02030504000101010101" pitchFamily="18" charset="-127"/>
              </a:rPr>
              <a:t>為常數因子</a:t>
            </a:r>
            <a:endParaRPr lang="zh-TW" altLang="en-US" sz="2200" dirty="0">
              <a:latin typeface="+mn-ea"/>
            </a:endParaRPr>
          </a:p>
        </p:txBody>
      </p:sp>
      <p:pic>
        <p:nvPicPr>
          <p:cNvPr id="5" name="圖片 4">
            <a:extLst>
              <a:ext uri="{FF2B5EF4-FFF2-40B4-BE49-F238E27FC236}">
                <a16:creationId xmlns:a16="http://schemas.microsoft.com/office/drawing/2014/main" id="{E78759C0-6B29-42CD-B64C-839A3A5DE755}"/>
              </a:ext>
            </a:extLst>
          </p:cNvPr>
          <p:cNvPicPr>
            <a:picLocks noChangeAspect="1"/>
          </p:cNvPicPr>
          <p:nvPr/>
        </p:nvPicPr>
        <p:blipFill>
          <a:blip r:embed="rId3"/>
          <a:stretch>
            <a:fillRect/>
          </a:stretch>
        </p:blipFill>
        <p:spPr>
          <a:xfrm>
            <a:off x="6469212" y="4867278"/>
            <a:ext cx="4020111" cy="762106"/>
          </a:xfrm>
          <a:prstGeom prst="rect">
            <a:avLst/>
          </a:prstGeom>
          <a:ln w="12700">
            <a:solidFill>
              <a:schemeClr val="tx1"/>
            </a:solidFill>
          </a:ln>
        </p:spPr>
      </p:pic>
      <p:pic>
        <p:nvPicPr>
          <p:cNvPr id="6" name="圖片 5">
            <a:extLst>
              <a:ext uri="{FF2B5EF4-FFF2-40B4-BE49-F238E27FC236}">
                <a16:creationId xmlns:a16="http://schemas.microsoft.com/office/drawing/2014/main" id="{920FAF56-8588-4EC2-8789-FB3F577A2FEB}"/>
              </a:ext>
            </a:extLst>
          </p:cNvPr>
          <p:cNvPicPr>
            <a:picLocks noChangeAspect="1"/>
          </p:cNvPicPr>
          <p:nvPr/>
        </p:nvPicPr>
        <p:blipFill>
          <a:blip r:embed="rId4"/>
          <a:stretch>
            <a:fillRect/>
          </a:stretch>
        </p:blipFill>
        <p:spPr>
          <a:xfrm>
            <a:off x="1312516" y="4955100"/>
            <a:ext cx="4783484" cy="447815"/>
          </a:xfrm>
          <a:prstGeom prst="rect">
            <a:avLst/>
          </a:prstGeom>
          <a:ln w="12700">
            <a:solidFill>
              <a:schemeClr val="tx1"/>
            </a:solidFill>
          </a:ln>
        </p:spPr>
      </p:pic>
      <p:sp>
        <p:nvSpPr>
          <p:cNvPr id="7" name="文字方塊 6">
            <a:extLst>
              <a:ext uri="{FF2B5EF4-FFF2-40B4-BE49-F238E27FC236}">
                <a16:creationId xmlns:a16="http://schemas.microsoft.com/office/drawing/2014/main" id="{AF087851-B0F3-4B6D-A226-2CF552ADCE2E}"/>
              </a:ext>
            </a:extLst>
          </p:cNvPr>
          <p:cNvSpPr txBox="1"/>
          <p:nvPr/>
        </p:nvSpPr>
        <p:spPr>
          <a:xfrm>
            <a:off x="1192558" y="5562709"/>
            <a:ext cx="5090048" cy="769441"/>
          </a:xfrm>
          <a:prstGeom prst="rect">
            <a:avLst/>
          </a:prstGeom>
          <a:noFill/>
        </p:spPr>
        <p:txBody>
          <a:bodyPr wrap="none" rtlCol="0">
            <a:spAutoFit/>
          </a:bodyPr>
          <a:lstStyle/>
          <a:p>
            <a:pPr marL="285750" indent="-285750">
              <a:buFont typeface="Arial" panose="020B0604020202020204" pitchFamily="34" charset="0"/>
              <a:buChar char="•"/>
            </a:pPr>
            <a:r>
              <a:rPr lang="en-US" altLang="zh-TW" sz="2200" dirty="0"/>
              <a:t>G</a:t>
            </a:r>
            <a:r>
              <a:rPr lang="en-US" altLang="zh-TW" sz="2200" baseline="-25000" dirty="0"/>
              <a:t>0</a:t>
            </a:r>
            <a:r>
              <a:rPr lang="zh-TW" altLang="en-US" sz="2200" dirty="0"/>
              <a:t>為初始潛在值；</a:t>
            </a:r>
            <a:r>
              <a:rPr lang="en-US" altLang="zh-TW" sz="2200" dirty="0" err="1"/>
              <a:t>iter</a:t>
            </a:r>
            <a:r>
              <a:rPr lang="zh-TW" altLang="en-US" sz="2200" dirty="0"/>
              <a:t>為目前迭代次數</a:t>
            </a:r>
            <a:endParaRPr lang="en-US" altLang="zh-TW" sz="2200" dirty="0"/>
          </a:p>
          <a:p>
            <a:pPr marL="285750" indent="-285750">
              <a:buFont typeface="Arial" panose="020B0604020202020204" pitchFamily="34" charset="0"/>
              <a:buChar char="•"/>
            </a:pPr>
            <a:r>
              <a:rPr lang="en-US" altLang="zh-TW" sz="2200" dirty="0"/>
              <a:t>a</a:t>
            </a:r>
            <a:r>
              <a:rPr lang="zh-TW" altLang="en-US" sz="2200" dirty="0"/>
              <a:t>為遞減係數；</a:t>
            </a:r>
            <a:r>
              <a:rPr lang="en-US" altLang="zh-TW" sz="2200" dirty="0"/>
              <a:t>max </a:t>
            </a:r>
            <a:r>
              <a:rPr lang="en-US" altLang="zh-TW" sz="2200" dirty="0" err="1"/>
              <a:t>iter</a:t>
            </a:r>
            <a:r>
              <a:rPr lang="zh-TW" altLang="en-US" sz="2200" dirty="0"/>
              <a:t>為最終迭代值</a:t>
            </a:r>
          </a:p>
        </p:txBody>
      </p:sp>
    </p:spTree>
    <p:extLst>
      <p:ext uri="{BB962C8B-B14F-4D97-AF65-F5344CB8AC3E}">
        <p14:creationId xmlns:p14="http://schemas.microsoft.com/office/powerpoint/2010/main" val="325498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1924</TotalTime>
  <Words>1703</Words>
  <Application>Microsoft Office PowerPoint</Application>
  <PresentationFormat>寬螢幕</PresentationFormat>
  <Paragraphs>212</Paragraphs>
  <Slides>33</Slides>
  <Notes>0</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33</vt:i4>
      </vt:variant>
    </vt:vector>
  </HeadingPairs>
  <TitlesOfParts>
    <vt:vector size="44" baseType="lpstr">
      <vt:lpstr>Asap</vt:lpstr>
      <vt:lpstr>Pyunji R</vt:lpstr>
      <vt:lpstr>微軟正黑體</vt:lpstr>
      <vt:lpstr>新細明體</vt:lpstr>
      <vt:lpstr>標楷體</vt:lpstr>
      <vt:lpstr>Arial</vt:lpstr>
      <vt:lpstr>Calibri</vt:lpstr>
      <vt:lpstr>Calibri Light</vt:lpstr>
      <vt:lpstr>Times New Roman</vt:lpstr>
      <vt:lpstr>Wingdings</vt:lpstr>
      <vt:lpstr>Office 佈景主題</vt:lpstr>
      <vt:lpstr>PowerPoint 簡報</vt:lpstr>
      <vt:lpstr>目錄</vt:lpstr>
      <vt:lpstr>介紹</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實驗與結果</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討論</vt:lpstr>
      <vt:lpstr>結論</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翡 林</dc:creator>
  <cp:lastModifiedBy>翡 林</cp:lastModifiedBy>
  <cp:revision>103</cp:revision>
  <dcterms:created xsi:type="dcterms:W3CDTF">2024-04-17T13:24:43Z</dcterms:created>
  <dcterms:modified xsi:type="dcterms:W3CDTF">2024-04-23T15:09:00Z</dcterms:modified>
</cp:coreProperties>
</file>